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55"/>
  </p:notesMasterIdLst>
  <p:sldIdLst>
    <p:sldId id="257" r:id="rId6"/>
    <p:sldId id="33705" r:id="rId7"/>
    <p:sldId id="33724" r:id="rId8"/>
    <p:sldId id="33697" r:id="rId9"/>
    <p:sldId id="33725" r:id="rId10"/>
    <p:sldId id="33679" r:id="rId11"/>
    <p:sldId id="33680" r:id="rId12"/>
    <p:sldId id="261" r:id="rId13"/>
    <p:sldId id="274" r:id="rId14"/>
    <p:sldId id="33685" r:id="rId15"/>
    <p:sldId id="9249" r:id="rId16"/>
    <p:sldId id="33687" r:id="rId17"/>
    <p:sldId id="9205" r:id="rId18"/>
    <p:sldId id="33688" r:id="rId19"/>
    <p:sldId id="318" r:id="rId20"/>
    <p:sldId id="388" r:id="rId21"/>
    <p:sldId id="526" r:id="rId22"/>
    <p:sldId id="33698" r:id="rId23"/>
    <p:sldId id="33699" r:id="rId24"/>
    <p:sldId id="33707" r:id="rId25"/>
    <p:sldId id="33708" r:id="rId26"/>
    <p:sldId id="33726" r:id="rId27"/>
    <p:sldId id="258" r:id="rId28"/>
    <p:sldId id="259" r:id="rId29"/>
    <p:sldId id="260" r:id="rId30"/>
    <p:sldId id="33700" r:id="rId31"/>
    <p:sldId id="33691" r:id="rId32"/>
    <p:sldId id="33695" r:id="rId33"/>
    <p:sldId id="33693" r:id="rId34"/>
    <p:sldId id="266" r:id="rId35"/>
    <p:sldId id="33713" r:id="rId36"/>
    <p:sldId id="268" r:id="rId37"/>
    <p:sldId id="33717" r:id="rId38"/>
    <p:sldId id="33716" r:id="rId39"/>
    <p:sldId id="33718" r:id="rId40"/>
    <p:sldId id="33715" r:id="rId41"/>
    <p:sldId id="33674" r:id="rId42"/>
    <p:sldId id="33719" r:id="rId43"/>
    <p:sldId id="33720" r:id="rId44"/>
    <p:sldId id="33721" r:id="rId45"/>
    <p:sldId id="33722" r:id="rId46"/>
    <p:sldId id="33714" r:id="rId47"/>
    <p:sldId id="33712" r:id="rId48"/>
    <p:sldId id="33686" r:id="rId49"/>
    <p:sldId id="9250" r:id="rId50"/>
    <p:sldId id="9251" r:id="rId51"/>
    <p:sldId id="33723" r:id="rId52"/>
    <p:sldId id="33731" r:id="rId53"/>
    <p:sldId id="26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871A73-42D8-4738-8AB0-A5332AEB946B}" v="11" dt="2025-08-25T11:34:58.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234" autoAdjust="0"/>
    <p:restoredTop sz="94626"/>
  </p:normalViewPr>
  <p:slideViewPr>
    <p:cSldViewPr snapToGrid="0" snapToObjects="1" showGuides="1">
      <p:cViewPr varScale="1">
        <p:scale>
          <a:sx n="75" d="100"/>
          <a:sy n="75" d="100"/>
        </p:scale>
        <p:origin x="168" y="1056"/>
      </p:cViewPr>
      <p:guideLst>
        <p:guide orient="horz" pos="2160"/>
        <p:guide pos="3840"/>
      </p:guideLst>
    </p:cSldViewPr>
  </p:slideViewPr>
  <p:notesTextViewPr>
    <p:cViewPr>
      <p:scale>
        <a:sx n="1" d="1"/>
        <a:sy n="1" d="1"/>
      </p:scale>
      <p:origin x="0" y="0"/>
    </p:cViewPr>
  </p:notesTextViewPr>
  <p:sorterViewPr>
    <p:cViewPr>
      <p:scale>
        <a:sx n="130" d="100"/>
        <a:sy n="130" d="100"/>
      </p:scale>
      <p:origin x="0" y="-42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A28D0-767C-40D4-B028-7626C9315E6F}"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BBD5D142-3204-4E74-B041-C0274D814318}">
      <dgm:prSet/>
      <dgm:spPr/>
      <dgm:t>
        <a:bodyPr/>
        <a:lstStyle/>
        <a:p>
          <a:r>
            <a:rPr lang="nb-NO"/>
            <a:t>Jeg føler meg trygg på hva som er rammene for mitt myndighetsområde på jobb</a:t>
          </a:r>
          <a:endParaRPr lang="en-US"/>
        </a:p>
      </dgm:t>
    </dgm:pt>
    <dgm:pt modelId="{830D9113-9FEE-43D7-9A62-1A19B835FE91}" type="parTrans" cxnId="{29A729F6-EBF6-48BB-84F3-94D45C4A1CF6}">
      <dgm:prSet/>
      <dgm:spPr/>
      <dgm:t>
        <a:bodyPr/>
        <a:lstStyle/>
        <a:p>
          <a:endParaRPr lang="en-US"/>
        </a:p>
      </dgm:t>
    </dgm:pt>
    <dgm:pt modelId="{366FB527-BBC1-401E-BA5A-0D1BF1022166}" type="sibTrans" cxnId="{29A729F6-EBF6-48BB-84F3-94D45C4A1CF6}">
      <dgm:prSet/>
      <dgm:spPr/>
      <dgm:t>
        <a:bodyPr/>
        <a:lstStyle/>
        <a:p>
          <a:endParaRPr lang="en-US"/>
        </a:p>
      </dgm:t>
    </dgm:pt>
    <dgm:pt modelId="{079A9F0E-C9FE-417F-99CD-C0B472718C39}">
      <dgm:prSet/>
      <dgm:spPr/>
      <dgm:t>
        <a:bodyPr/>
        <a:lstStyle/>
        <a:p>
          <a:r>
            <a:rPr lang="nb-NO"/>
            <a:t>Det foreligger tydelige og planlagte mål for mine arbeidsoppgaver</a:t>
          </a:r>
          <a:endParaRPr lang="en-US"/>
        </a:p>
      </dgm:t>
    </dgm:pt>
    <dgm:pt modelId="{B43BFE0B-1429-4BC0-B578-85AF9CC8B2C3}" type="parTrans" cxnId="{CCCC42D0-9D16-4C47-B9F6-CC6D48F343C8}">
      <dgm:prSet/>
      <dgm:spPr/>
      <dgm:t>
        <a:bodyPr/>
        <a:lstStyle/>
        <a:p>
          <a:endParaRPr lang="en-US"/>
        </a:p>
      </dgm:t>
    </dgm:pt>
    <dgm:pt modelId="{BAF3701D-A4D8-43FA-A6C1-910CE670FB62}" type="sibTrans" cxnId="{CCCC42D0-9D16-4C47-B9F6-CC6D48F343C8}">
      <dgm:prSet/>
      <dgm:spPr/>
      <dgm:t>
        <a:bodyPr/>
        <a:lstStyle/>
        <a:p>
          <a:endParaRPr lang="en-US"/>
        </a:p>
      </dgm:t>
    </dgm:pt>
    <dgm:pt modelId="{01F50571-1366-4D3A-9C41-A71105CA08F6}">
      <dgm:prSet/>
      <dgm:spPr/>
      <dgm:t>
        <a:bodyPr/>
        <a:lstStyle/>
        <a:p>
          <a:r>
            <a:rPr lang="nb-NO"/>
            <a:t>Jeg vet når jeg har prioritert tiden min på jobb riktig</a:t>
          </a:r>
          <a:endParaRPr lang="en-US"/>
        </a:p>
      </dgm:t>
    </dgm:pt>
    <dgm:pt modelId="{E9C560ED-6FF3-4DEE-ACC2-B6B8BD435E6F}" type="parTrans" cxnId="{BEF507B9-E61D-4B0C-94EB-C895703B9F07}">
      <dgm:prSet/>
      <dgm:spPr/>
      <dgm:t>
        <a:bodyPr/>
        <a:lstStyle/>
        <a:p>
          <a:endParaRPr lang="en-US"/>
        </a:p>
      </dgm:t>
    </dgm:pt>
    <dgm:pt modelId="{2BAEC3C1-6140-4946-8C01-BF3F45A40A92}" type="sibTrans" cxnId="{BEF507B9-E61D-4B0C-94EB-C895703B9F07}">
      <dgm:prSet/>
      <dgm:spPr/>
      <dgm:t>
        <a:bodyPr/>
        <a:lstStyle/>
        <a:p>
          <a:endParaRPr lang="en-US"/>
        </a:p>
      </dgm:t>
    </dgm:pt>
    <dgm:pt modelId="{2ED3FAFD-9B6B-4F8F-9C3D-3A3CCB5D380B}">
      <dgm:prSet/>
      <dgm:spPr/>
      <dgm:t>
        <a:bodyPr/>
        <a:lstStyle/>
        <a:p>
          <a:r>
            <a:rPr lang="nb-NO"/>
            <a:t>Jeg vet hva mine ansvarsområder er</a:t>
          </a:r>
          <a:endParaRPr lang="en-US"/>
        </a:p>
      </dgm:t>
    </dgm:pt>
    <dgm:pt modelId="{C9A1AAA4-9BEE-438D-9B71-B9332730662F}" type="parTrans" cxnId="{8828EEB3-0622-4A54-A5E8-129633AB8172}">
      <dgm:prSet/>
      <dgm:spPr/>
      <dgm:t>
        <a:bodyPr/>
        <a:lstStyle/>
        <a:p>
          <a:endParaRPr lang="en-US"/>
        </a:p>
      </dgm:t>
    </dgm:pt>
    <dgm:pt modelId="{61D975A0-F7DE-48B8-873C-379ACBB845CD}" type="sibTrans" cxnId="{8828EEB3-0622-4A54-A5E8-129633AB8172}">
      <dgm:prSet/>
      <dgm:spPr/>
      <dgm:t>
        <a:bodyPr/>
        <a:lstStyle/>
        <a:p>
          <a:endParaRPr lang="en-US"/>
        </a:p>
      </dgm:t>
    </dgm:pt>
    <dgm:pt modelId="{5A1A40DC-FEE9-44C1-883F-520C19B2BAF6}">
      <dgm:prSet/>
      <dgm:spPr/>
      <dgm:t>
        <a:bodyPr/>
        <a:lstStyle/>
        <a:p>
          <a:r>
            <a:rPr lang="nb-NO"/>
            <a:t>Jeg vet nøyaktig hva som forventes av meg </a:t>
          </a:r>
          <a:endParaRPr lang="en-US"/>
        </a:p>
      </dgm:t>
    </dgm:pt>
    <dgm:pt modelId="{0B6D90F4-BA21-4FDD-8CED-1B22F85B6A37}" type="parTrans" cxnId="{068D204E-9E50-40EA-B8B6-FF9A3F7C69CA}">
      <dgm:prSet/>
      <dgm:spPr/>
      <dgm:t>
        <a:bodyPr/>
        <a:lstStyle/>
        <a:p>
          <a:endParaRPr lang="en-US"/>
        </a:p>
      </dgm:t>
    </dgm:pt>
    <dgm:pt modelId="{DC1FFD60-E927-4AFF-927B-EFA89C8E146D}" type="sibTrans" cxnId="{068D204E-9E50-40EA-B8B6-FF9A3F7C69CA}">
      <dgm:prSet/>
      <dgm:spPr/>
      <dgm:t>
        <a:bodyPr/>
        <a:lstStyle/>
        <a:p>
          <a:endParaRPr lang="en-US"/>
        </a:p>
      </dgm:t>
    </dgm:pt>
    <dgm:pt modelId="{63B67BAD-6C2A-4EEF-B7B7-DEEE0A0596BD}">
      <dgm:prSet/>
      <dgm:spPr/>
      <dgm:t>
        <a:bodyPr/>
        <a:lstStyle/>
        <a:p>
          <a:r>
            <a:rPr lang="nb-NO"/>
            <a:t>Jeg blir forklart hva jeg trenger å gjøre på jobben</a:t>
          </a:r>
          <a:endParaRPr lang="en-US"/>
        </a:p>
      </dgm:t>
    </dgm:pt>
    <dgm:pt modelId="{23DFBC71-8909-43EC-8F80-C581E41F278A}" type="parTrans" cxnId="{3C9196CE-8947-4239-BEF1-92749E7B11FE}">
      <dgm:prSet/>
      <dgm:spPr/>
      <dgm:t>
        <a:bodyPr/>
        <a:lstStyle/>
        <a:p>
          <a:endParaRPr lang="en-US"/>
        </a:p>
      </dgm:t>
    </dgm:pt>
    <dgm:pt modelId="{76D2B85B-DC82-49F7-898E-586F43E74790}" type="sibTrans" cxnId="{3C9196CE-8947-4239-BEF1-92749E7B11FE}">
      <dgm:prSet/>
      <dgm:spPr/>
      <dgm:t>
        <a:bodyPr/>
        <a:lstStyle/>
        <a:p>
          <a:endParaRPr lang="en-US"/>
        </a:p>
      </dgm:t>
    </dgm:pt>
    <dgm:pt modelId="{8FFE43B5-A636-41B1-999C-B82518FC13AE}" type="pres">
      <dgm:prSet presAssocID="{D61A28D0-767C-40D4-B028-7626C9315E6F}" presName="linear" presStyleCnt="0">
        <dgm:presLayoutVars>
          <dgm:animLvl val="lvl"/>
          <dgm:resizeHandles val="exact"/>
        </dgm:presLayoutVars>
      </dgm:prSet>
      <dgm:spPr/>
    </dgm:pt>
    <dgm:pt modelId="{473573E6-A29B-4D6F-BD32-C5FB34FED184}" type="pres">
      <dgm:prSet presAssocID="{BBD5D142-3204-4E74-B041-C0274D814318}" presName="parentText" presStyleLbl="node1" presStyleIdx="0" presStyleCnt="6">
        <dgm:presLayoutVars>
          <dgm:chMax val="0"/>
          <dgm:bulletEnabled val="1"/>
        </dgm:presLayoutVars>
      </dgm:prSet>
      <dgm:spPr/>
    </dgm:pt>
    <dgm:pt modelId="{66B92B28-7571-4922-BF6B-7DC41E0F609D}" type="pres">
      <dgm:prSet presAssocID="{366FB527-BBC1-401E-BA5A-0D1BF1022166}" presName="spacer" presStyleCnt="0"/>
      <dgm:spPr/>
    </dgm:pt>
    <dgm:pt modelId="{612125A0-1FFC-433A-8E59-BC33721DAD1B}" type="pres">
      <dgm:prSet presAssocID="{079A9F0E-C9FE-417F-99CD-C0B472718C39}" presName="parentText" presStyleLbl="node1" presStyleIdx="1" presStyleCnt="6">
        <dgm:presLayoutVars>
          <dgm:chMax val="0"/>
          <dgm:bulletEnabled val="1"/>
        </dgm:presLayoutVars>
      </dgm:prSet>
      <dgm:spPr/>
    </dgm:pt>
    <dgm:pt modelId="{594FADE9-0759-4E58-B44D-6B0F1CE8C0D4}" type="pres">
      <dgm:prSet presAssocID="{BAF3701D-A4D8-43FA-A6C1-910CE670FB62}" presName="spacer" presStyleCnt="0"/>
      <dgm:spPr/>
    </dgm:pt>
    <dgm:pt modelId="{1BEA38C4-4D39-484D-9EF2-F91DC49F6920}" type="pres">
      <dgm:prSet presAssocID="{01F50571-1366-4D3A-9C41-A71105CA08F6}" presName="parentText" presStyleLbl="node1" presStyleIdx="2" presStyleCnt="6">
        <dgm:presLayoutVars>
          <dgm:chMax val="0"/>
          <dgm:bulletEnabled val="1"/>
        </dgm:presLayoutVars>
      </dgm:prSet>
      <dgm:spPr/>
    </dgm:pt>
    <dgm:pt modelId="{1963BDE6-62AA-4EC4-BF66-B642264BC028}" type="pres">
      <dgm:prSet presAssocID="{2BAEC3C1-6140-4946-8C01-BF3F45A40A92}" presName="spacer" presStyleCnt="0"/>
      <dgm:spPr/>
    </dgm:pt>
    <dgm:pt modelId="{5A9DA66F-1A1D-4DC7-9D13-60A634DE55CD}" type="pres">
      <dgm:prSet presAssocID="{2ED3FAFD-9B6B-4F8F-9C3D-3A3CCB5D380B}" presName="parentText" presStyleLbl="node1" presStyleIdx="3" presStyleCnt="6">
        <dgm:presLayoutVars>
          <dgm:chMax val="0"/>
          <dgm:bulletEnabled val="1"/>
        </dgm:presLayoutVars>
      </dgm:prSet>
      <dgm:spPr/>
    </dgm:pt>
    <dgm:pt modelId="{2349ACFC-F478-4078-BECF-AB26C35FA58E}" type="pres">
      <dgm:prSet presAssocID="{61D975A0-F7DE-48B8-873C-379ACBB845CD}" presName="spacer" presStyleCnt="0"/>
      <dgm:spPr/>
    </dgm:pt>
    <dgm:pt modelId="{85F0C691-7873-47E3-874E-1D136C1F26A3}" type="pres">
      <dgm:prSet presAssocID="{5A1A40DC-FEE9-44C1-883F-520C19B2BAF6}" presName="parentText" presStyleLbl="node1" presStyleIdx="4" presStyleCnt="6">
        <dgm:presLayoutVars>
          <dgm:chMax val="0"/>
          <dgm:bulletEnabled val="1"/>
        </dgm:presLayoutVars>
      </dgm:prSet>
      <dgm:spPr/>
    </dgm:pt>
    <dgm:pt modelId="{90502BA2-4084-4984-8860-5A5D63FBBC91}" type="pres">
      <dgm:prSet presAssocID="{DC1FFD60-E927-4AFF-927B-EFA89C8E146D}" presName="spacer" presStyleCnt="0"/>
      <dgm:spPr/>
    </dgm:pt>
    <dgm:pt modelId="{FFF1DC5E-2B3A-4676-B6D8-2205B62DF50B}" type="pres">
      <dgm:prSet presAssocID="{63B67BAD-6C2A-4EEF-B7B7-DEEE0A0596BD}" presName="parentText" presStyleLbl="node1" presStyleIdx="5" presStyleCnt="6">
        <dgm:presLayoutVars>
          <dgm:chMax val="0"/>
          <dgm:bulletEnabled val="1"/>
        </dgm:presLayoutVars>
      </dgm:prSet>
      <dgm:spPr/>
    </dgm:pt>
  </dgm:ptLst>
  <dgm:cxnLst>
    <dgm:cxn modelId="{068D204E-9E50-40EA-B8B6-FF9A3F7C69CA}" srcId="{D61A28D0-767C-40D4-B028-7626C9315E6F}" destId="{5A1A40DC-FEE9-44C1-883F-520C19B2BAF6}" srcOrd="4" destOrd="0" parTransId="{0B6D90F4-BA21-4FDD-8CED-1B22F85B6A37}" sibTransId="{DC1FFD60-E927-4AFF-927B-EFA89C8E146D}"/>
    <dgm:cxn modelId="{C9DA485A-1F07-40C6-A218-FDCEE9A6EB88}" type="presOf" srcId="{BBD5D142-3204-4E74-B041-C0274D814318}" destId="{473573E6-A29B-4D6F-BD32-C5FB34FED184}" srcOrd="0" destOrd="0" presId="urn:microsoft.com/office/officeart/2005/8/layout/vList2"/>
    <dgm:cxn modelId="{AF1C8265-6B48-417D-AF65-699EDCB07EFF}" type="presOf" srcId="{2ED3FAFD-9B6B-4F8F-9C3D-3A3CCB5D380B}" destId="{5A9DA66F-1A1D-4DC7-9D13-60A634DE55CD}" srcOrd="0" destOrd="0" presId="urn:microsoft.com/office/officeart/2005/8/layout/vList2"/>
    <dgm:cxn modelId="{E017C570-488A-411B-89EB-006641002E6B}" type="presOf" srcId="{01F50571-1366-4D3A-9C41-A71105CA08F6}" destId="{1BEA38C4-4D39-484D-9EF2-F91DC49F6920}" srcOrd="0" destOrd="0" presId="urn:microsoft.com/office/officeart/2005/8/layout/vList2"/>
    <dgm:cxn modelId="{CFA1BF75-2B6D-4C1F-A0EF-336167395BF9}" type="presOf" srcId="{D61A28D0-767C-40D4-B028-7626C9315E6F}" destId="{8FFE43B5-A636-41B1-999C-B82518FC13AE}" srcOrd="0" destOrd="0" presId="urn:microsoft.com/office/officeart/2005/8/layout/vList2"/>
    <dgm:cxn modelId="{8828EEB3-0622-4A54-A5E8-129633AB8172}" srcId="{D61A28D0-767C-40D4-B028-7626C9315E6F}" destId="{2ED3FAFD-9B6B-4F8F-9C3D-3A3CCB5D380B}" srcOrd="3" destOrd="0" parTransId="{C9A1AAA4-9BEE-438D-9B71-B9332730662F}" sibTransId="{61D975A0-F7DE-48B8-873C-379ACBB845CD}"/>
    <dgm:cxn modelId="{BEF507B9-E61D-4B0C-94EB-C895703B9F07}" srcId="{D61A28D0-767C-40D4-B028-7626C9315E6F}" destId="{01F50571-1366-4D3A-9C41-A71105CA08F6}" srcOrd="2" destOrd="0" parTransId="{E9C560ED-6FF3-4DEE-ACC2-B6B8BD435E6F}" sibTransId="{2BAEC3C1-6140-4946-8C01-BF3F45A40A92}"/>
    <dgm:cxn modelId="{A860FCC5-A045-4EA5-9EE0-F3AD3EB54AE9}" type="presOf" srcId="{5A1A40DC-FEE9-44C1-883F-520C19B2BAF6}" destId="{85F0C691-7873-47E3-874E-1D136C1F26A3}" srcOrd="0" destOrd="0" presId="urn:microsoft.com/office/officeart/2005/8/layout/vList2"/>
    <dgm:cxn modelId="{8042C0C9-0504-441A-A849-2058C9F8F0F5}" type="presOf" srcId="{63B67BAD-6C2A-4EEF-B7B7-DEEE0A0596BD}" destId="{FFF1DC5E-2B3A-4676-B6D8-2205B62DF50B}" srcOrd="0" destOrd="0" presId="urn:microsoft.com/office/officeart/2005/8/layout/vList2"/>
    <dgm:cxn modelId="{3C9196CE-8947-4239-BEF1-92749E7B11FE}" srcId="{D61A28D0-767C-40D4-B028-7626C9315E6F}" destId="{63B67BAD-6C2A-4EEF-B7B7-DEEE0A0596BD}" srcOrd="5" destOrd="0" parTransId="{23DFBC71-8909-43EC-8F80-C581E41F278A}" sibTransId="{76D2B85B-DC82-49F7-898E-586F43E74790}"/>
    <dgm:cxn modelId="{CCCC42D0-9D16-4C47-B9F6-CC6D48F343C8}" srcId="{D61A28D0-767C-40D4-B028-7626C9315E6F}" destId="{079A9F0E-C9FE-417F-99CD-C0B472718C39}" srcOrd="1" destOrd="0" parTransId="{B43BFE0B-1429-4BC0-B578-85AF9CC8B2C3}" sibTransId="{BAF3701D-A4D8-43FA-A6C1-910CE670FB62}"/>
    <dgm:cxn modelId="{1C90F7E1-D604-4AE7-BF39-A19685BA64EE}" type="presOf" srcId="{079A9F0E-C9FE-417F-99CD-C0B472718C39}" destId="{612125A0-1FFC-433A-8E59-BC33721DAD1B}" srcOrd="0" destOrd="0" presId="urn:microsoft.com/office/officeart/2005/8/layout/vList2"/>
    <dgm:cxn modelId="{29A729F6-EBF6-48BB-84F3-94D45C4A1CF6}" srcId="{D61A28D0-767C-40D4-B028-7626C9315E6F}" destId="{BBD5D142-3204-4E74-B041-C0274D814318}" srcOrd="0" destOrd="0" parTransId="{830D9113-9FEE-43D7-9A62-1A19B835FE91}" sibTransId="{366FB527-BBC1-401E-BA5A-0D1BF1022166}"/>
    <dgm:cxn modelId="{A64F83A4-AFD8-490E-8922-2795B2666D1C}" type="presParOf" srcId="{8FFE43B5-A636-41B1-999C-B82518FC13AE}" destId="{473573E6-A29B-4D6F-BD32-C5FB34FED184}" srcOrd="0" destOrd="0" presId="urn:microsoft.com/office/officeart/2005/8/layout/vList2"/>
    <dgm:cxn modelId="{8DD902CE-C963-4EF1-86FC-EE80A923E42D}" type="presParOf" srcId="{8FFE43B5-A636-41B1-999C-B82518FC13AE}" destId="{66B92B28-7571-4922-BF6B-7DC41E0F609D}" srcOrd="1" destOrd="0" presId="urn:microsoft.com/office/officeart/2005/8/layout/vList2"/>
    <dgm:cxn modelId="{DBD0BD79-FBF7-46C2-8AE0-404767B3BF53}" type="presParOf" srcId="{8FFE43B5-A636-41B1-999C-B82518FC13AE}" destId="{612125A0-1FFC-433A-8E59-BC33721DAD1B}" srcOrd="2" destOrd="0" presId="urn:microsoft.com/office/officeart/2005/8/layout/vList2"/>
    <dgm:cxn modelId="{6F4D39FC-B266-45A7-9D5A-589C7E770434}" type="presParOf" srcId="{8FFE43B5-A636-41B1-999C-B82518FC13AE}" destId="{594FADE9-0759-4E58-B44D-6B0F1CE8C0D4}" srcOrd="3" destOrd="0" presId="urn:microsoft.com/office/officeart/2005/8/layout/vList2"/>
    <dgm:cxn modelId="{C83860D2-DC48-47EA-9356-D2738D88C28F}" type="presParOf" srcId="{8FFE43B5-A636-41B1-999C-B82518FC13AE}" destId="{1BEA38C4-4D39-484D-9EF2-F91DC49F6920}" srcOrd="4" destOrd="0" presId="urn:microsoft.com/office/officeart/2005/8/layout/vList2"/>
    <dgm:cxn modelId="{88A19458-895D-4261-B128-F49890957016}" type="presParOf" srcId="{8FFE43B5-A636-41B1-999C-B82518FC13AE}" destId="{1963BDE6-62AA-4EC4-BF66-B642264BC028}" srcOrd="5" destOrd="0" presId="urn:microsoft.com/office/officeart/2005/8/layout/vList2"/>
    <dgm:cxn modelId="{B281F145-3ED6-48CB-A0A4-D9BDEEC4A370}" type="presParOf" srcId="{8FFE43B5-A636-41B1-999C-B82518FC13AE}" destId="{5A9DA66F-1A1D-4DC7-9D13-60A634DE55CD}" srcOrd="6" destOrd="0" presId="urn:microsoft.com/office/officeart/2005/8/layout/vList2"/>
    <dgm:cxn modelId="{C383800C-96B5-4FEF-A123-EB706CB8B745}" type="presParOf" srcId="{8FFE43B5-A636-41B1-999C-B82518FC13AE}" destId="{2349ACFC-F478-4078-BECF-AB26C35FA58E}" srcOrd="7" destOrd="0" presId="urn:microsoft.com/office/officeart/2005/8/layout/vList2"/>
    <dgm:cxn modelId="{0719F763-B452-40D4-A396-4B2E683E8D09}" type="presParOf" srcId="{8FFE43B5-A636-41B1-999C-B82518FC13AE}" destId="{85F0C691-7873-47E3-874E-1D136C1F26A3}" srcOrd="8" destOrd="0" presId="urn:microsoft.com/office/officeart/2005/8/layout/vList2"/>
    <dgm:cxn modelId="{2C03C414-51B2-4585-83D4-4AFE4DE86301}" type="presParOf" srcId="{8FFE43B5-A636-41B1-999C-B82518FC13AE}" destId="{90502BA2-4084-4984-8860-5A5D63FBBC91}" srcOrd="9" destOrd="0" presId="urn:microsoft.com/office/officeart/2005/8/layout/vList2"/>
    <dgm:cxn modelId="{F8BC7AAE-EDA0-4071-877E-F99A64EFC544}" type="presParOf" srcId="{8FFE43B5-A636-41B1-999C-B82518FC13AE}" destId="{FFF1DC5E-2B3A-4676-B6D8-2205B62DF50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7A8506-7FBA-456F-8965-69A19E5414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88BE4C2-5049-4DCF-B665-EE9EBBB7347F}">
      <dgm:prSet/>
      <dgm:spPr/>
      <dgm:t>
        <a:bodyPr/>
        <a:lstStyle/>
        <a:p>
          <a:r>
            <a:rPr lang="nb-NO" dirty="0"/>
            <a:t>1. mengden av arbeid du utfører kommer i konflikt med hvor godt du utfører arbeidet?</a:t>
          </a:r>
          <a:endParaRPr lang="en-US" dirty="0"/>
        </a:p>
      </dgm:t>
    </dgm:pt>
    <dgm:pt modelId="{71656D52-538A-46BB-BD25-FFA8BD6E25CB}" type="parTrans" cxnId="{1BD929D0-178A-44AC-939A-B9B03168BA4E}">
      <dgm:prSet/>
      <dgm:spPr/>
      <dgm:t>
        <a:bodyPr/>
        <a:lstStyle/>
        <a:p>
          <a:endParaRPr lang="en-US"/>
        </a:p>
      </dgm:t>
    </dgm:pt>
    <dgm:pt modelId="{79B0572D-4796-4535-BE37-529817703133}" type="sibTrans" cxnId="{1BD929D0-178A-44AC-939A-B9B03168BA4E}">
      <dgm:prSet/>
      <dgm:spPr/>
      <dgm:t>
        <a:bodyPr/>
        <a:lstStyle/>
        <a:p>
          <a:endParaRPr lang="en-US"/>
        </a:p>
      </dgm:t>
    </dgm:pt>
    <dgm:pt modelId="{AF451128-C88D-4F41-B9AA-5B49D3CC5355}">
      <dgm:prSet/>
      <dgm:spPr/>
      <dgm:t>
        <a:bodyPr/>
        <a:lstStyle/>
        <a:p>
          <a:r>
            <a:rPr lang="nb-NO" dirty="0"/>
            <a:t>2. du ikke har nok støtte og ressurser til å gjøre en god jobb?</a:t>
          </a:r>
          <a:endParaRPr lang="en-US" dirty="0"/>
        </a:p>
      </dgm:t>
    </dgm:pt>
    <dgm:pt modelId="{BB1430BA-2D93-47ED-A347-AD73F2521979}" type="parTrans" cxnId="{1E017744-50A4-40D5-96C4-421557800AC9}">
      <dgm:prSet/>
      <dgm:spPr/>
      <dgm:t>
        <a:bodyPr/>
        <a:lstStyle/>
        <a:p>
          <a:endParaRPr lang="en-US"/>
        </a:p>
      </dgm:t>
    </dgm:pt>
    <dgm:pt modelId="{1C8BE745-2492-40FB-B92B-965F6BF59AB6}" type="sibTrans" cxnId="{1E017744-50A4-40D5-96C4-421557800AC9}">
      <dgm:prSet/>
      <dgm:spPr/>
      <dgm:t>
        <a:bodyPr/>
        <a:lstStyle/>
        <a:p>
          <a:endParaRPr lang="en-US"/>
        </a:p>
      </dgm:t>
    </dgm:pt>
    <dgm:pt modelId="{B3C3EC4E-28AF-40F3-94B0-D61632986B7E}">
      <dgm:prSet/>
      <dgm:spPr/>
      <dgm:t>
        <a:bodyPr/>
        <a:lstStyle/>
        <a:p>
          <a:r>
            <a:rPr lang="nb-NO" dirty="0"/>
            <a:t>3. du ikke har nok tid til å gjøre en god jobb?</a:t>
          </a:r>
          <a:endParaRPr lang="en-US" dirty="0"/>
        </a:p>
      </dgm:t>
    </dgm:pt>
    <dgm:pt modelId="{2EBC7396-1816-4EEE-B7D5-EAC0C08A4324}" type="parTrans" cxnId="{F49939EF-04F3-4FC3-AD67-2493D1FE8BCD}">
      <dgm:prSet/>
      <dgm:spPr/>
      <dgm:t>
        <a:bodyPr/>
        <a:lstStyle/>
        <a:p>
          <a:endParaRPr lang="en-US"/>
        </a:p>
      </dgm:t>
    </dgm:pt>
    <dgm:pt modelId="{4F005FE3-94B7-447C-9A8B-92107D22F78A}" type="sibTrans" cxnId="{F49939EF-04F3-4FC3-AD67-2493D1FE8BCD}">
      <dgm:prSet/>
      <dgm:spPr/>
      <dgm:t>
        <a:bodyPr/>
        <a:lstStyle/>
        <a:p>
          <a:endParaRPr lang="en-US"/>
        </a:p>
      </dgm:t>
    </dgm:pt>
    <dgm:pt modelId="{13A48717-4823-4A1A-AD4E-0AE5D54CC332}">
      <dgm:prSet/>
      <dgm:spPr/>
      <dgm:t>
        <a:bodyPr/>
        <a:lstStyle/>
        <a:p>
          <a:r>
            <a:rPr lang="nb-NO" dirty="0"/>
            <a:t>4. du må forsøke å tilfredsstille for mange forskjellige personer i jobben din? </a:t>
          </a:r>
          <a:endParaRPr lang="en-US" dirty="0"/>
        </a:p>
      </dgm:t>
    </dgm:pt>
    <dgm:pt modelId="{8EC499E9-7235-49D7-ADD1-2D8491927212}" type="parTrans" cxnId="{C9C57C72-B46B-4EFC-A9C6-09BB0D762140}">
      <dgm:prSet/>
      <dgm:spPr/>
      <dgm:t>
        <a:bodyPr/>
        <a:lstStyle/>
        <a:p>
          <a:endParaRPr lang="en-US"/>
        </a:p>
      </dgm:t>
    </dgm:pt>
    <dgm:pt modelId="{94F4921B-3AB4-44A5-BCA4-731DB2892D90}" type="sibTrans" cxnId="{C9C57C72-B46B-4EFC-A9C6-09BB0D762140}">
      <dgm:prSet/>
      <dgm:spPr/>
      <dgm:t>
        <a:bodyPr/>
        <a:lstStyle/>
        <a:p>
          <a:endParaRPr lang="en-US"/>
        </a:p>
      </dgm:t>
    </dgm:pt>
    <dgm:pt modelId="{11AAC709-6C41-4C5E-B81B-6471807F420E}" type="pres">
      <dgm:prSet presAssocID="{7A7A8506-7FBA-456F-8965-69A19E5414AC}" presName="linear" presStyleCnt="0">
        <dgm:presLayoutVars>
          <dgm:animLvl val="lvl"/>
          <dgm:resizeHandles val="exact"/>
        </dgm:presLayoutVars>
      </dgm:prSet>
      <dgm:spPr/>
    </dgm:pt>
    <dgm:pt modelId="{964E73CF-AC02-493D-B9A5-F6203CF9150F}" type="pres">
      <dgm:prSet presAssocID="{788BE4C2-5049-4DCF-B665-EE9EBBB7347F}" presName="parentText" presStyleLbl="node1" presStyleIdx="0" presStyleCnt="4">
        <dgm:presLayoutVars>
          <dgm:chMax val="0"/>
          <dgm:bulletEnabled val="1"/>
        </dgm:presLayoutVars>
      </dgm:prSet>
      <dgm:spPr/>
    </dgm:pt>
    <dgm:pt modelId="{2AEA21B1-A048-4DA1-AD55-C1A016BC4E15}" type="pres">
      <dgm:prSet presAssocID="{79B0572D-4796-4535-BE37-529817703133}" presName="spacer" presStyleCnt="0"/>
      <dgm:spPr/>
    </dgm:pt>
    <dgm:pt modelId="{85AA2774-7070-4005-B965-0D6BA121DE0F}" type="pres">
      <dgm:prSet presAssocID="{AF451128-C88D-4F41-B9AA-5B49D3CC5355}" presName="parentText" presStyleLbl="node1" presStyleIdx="1" presStyleCnt="4">
        <dgm:presLayoutVars>
          <dgm:chMax val="0"/>
          <dgm:bulletEnabled val="1"/>
        </dgm:presLayoutVars>
      </dgm:prSet>
      <dgm:spPr/>
    </dgm:pt>
    <dgm:pt modelId="{F88FF9CB-840A-4519-BD77-2115DE48B56C}" type="pres">
      <dgm:prSet presAssocID="{1C8BE745-2492-40FB-B92B-965F6BF59AB6}" presName="spacer" presStyleCnt="0"/>
      <dgm:spPr/>
    </dgm:pt>
    <dgm:pt modelId="{D9390496-62D3-47B7-A844-B2EE9DB7FE62}" type="pres">
      <dgm:prSet presAssocID="{B3C3EC4E-28AF-40F3-94B0-D61632986B7E}" presName="parentText" presStyleLbl="node1" presStyleIdx="2" presStyleCnt="4">
        <dgm:presLayoutVars>
          <dgm:chMax val="0"/>
          <dgm:bulletEnabled val="1"/>
        </dgm:presLayoutVars>
      </dgm:prSet>
      <dgm:spPr/>
    </dgm:pt>
    <dgm:pt modelId="{D6B4943B-ECD9-40BA-A576-52DE85FE6D34}" type="pres">
      <dgm:prSet presAssocID="{4F005FE3-94B7-447C-9A8B-92107D22F78A}" presName="spacer" presStyleCnt="0"/>
      <dgm:spPr/>
    </dgm:pt>
    <dgm:pt modelId="{C479B8F8-7757-4AD5-9719-EC836C35BAE4}" type="pres">
      <dgm:prSet presAssocID="{13A48717-4823-4A1A-AD4E-0AE5D54CC332}" presName="parentText" presStyleLbl="node1" presStyleIdx="3" presStyleCnt="4">
        <dgm:presLayoutVars>
          <dgm:chMax val="0"/>
          <dgm:bulletEnabled val="1"/>
        </dgm:presLayoutVars>
      </dgm:prSet>
      <dgm:spPr/>
    </dgm:pt>
  </dgm:ptLst>
  <dgm:cxnLst>
    <dgm:cxn modelId="{1E017744-50A4-40D5-96C4-421557800AC9}" srcId="{7A7A8506-7FBA-456F-8965-69A19E5414AC}" destId="{AF451128-C88D-4F41-B9AA-5B49D3CC5355}" srcOrd="1" destOrd="0" parTransId="{BB1430BA-2D93-47ED-A347-AD73F2521979}" sibTransId="{1C8BE745-2492-40FB-B92B-965F6BF59AB6}"/>
    <dgm:cxn modelId="{30C7ED6D-6E7A-4AD9-BFA4-1B917FA84C66}" type="presOf" srcId="{B3C3EC4E-28AF-40F3-94B0-D61632986B7E}" destId="{D9390496-62D3-47B7-A844-B2EE9DB7FE62}" srcOrd="0" destOrd="0" presId="urn:microsoft.com/office/officeart/2005/8/layout/vList2"/>
    <dgm:cxn modelId="{C9C57C72-B46B-4EFC-A9C6-09BB0D762140}" srcId="{7A7A8506-7FBA-456F-8965-69A19E5414AC}" destId="{13A48717-4823-4A1A-AD4E-0AE5D54CC332}" srcOrd="3" destOrd="0" parTransId="{8EC499E9-7235-49D7-ADD1-2D8491927212}" sibTransId="{94F4921B-3AB4-44A5-BCA4-731DB2892D90}"/>
    <dgm:cxn modelId="{D6CE3799-B54F-4191-AD79-0A2FB159C127}" type="presOf" srcId="{7A7A8506-7FBA-456F-8965-69A19E5414AC}" destId="{11AAC709-6C41-4C5E-B81B-6471807F420E}" srcOrd="0" destOrd="0" presId="urn:microsoft.com/office/officeart/2005/8/layout/vList2"/>
    <dgm:cxn modelId="{F3883AB0-FD1E-4620-BE8C-3FE8ECD1E9EE}" type="presOf" srcId="{13A48717-4823-4A1A-AD4E-0AE5D54CC332}" destId="{C479B8F8-7757-4AD5-9719-EC836C35BAE4}" srcOrd="0" destOrd="0" presId="urn:microsoft.com/office/officeart/2005/8/layout/vList2"/>
    <dgm:cxn modelId="{A07294BC-0174-43C8-A23E-8572ACB88752}" type="presOf" srcId="{AF451128-C88D-4F41-B9AA-5B49D3CC5355}" destId="{85AA2774-7070-4005-B965-0D6BA121DE0F}" srcOrd="0" destOrd="0" presId="urn:microsoft.com/office/officeart/2005/8/layout/vList2"/>
    <dgm:cxn modelId="{1BD929D0-178A-44AC-939A-B9B03168BA4E}" srcId="{7A7A8506-7FBA-456F-8965-69A19E5414AC}" destId="{788BE4C2-5049-4DCF-B665-EE9EBBB7347F}" srcOrd="0" destOrd="0" parTransId="{71656D52-538A-46BB-BD25-FFA8BD6E25CB}" sibTransId="{79B0572D-4796-4535-BE37-529817703133}"/>
    <dgm:cxn modelId="{F49939EF-04F3-4FC3-AD67-2493D1FE8BCD}" srcId="{7A7A8506-7FBA-456F-8965-69A19E5414AC}" destId="{B3C3EC4E-28AF-40F3-94B0-D61632986B7E}" srcOrd="2" destOrd="0" parTransId="{2EBC7396-1816-4EEE-B7D5-EAC0C08A4324}" sibTransId="{4F005FE3-94B7-447C-9A8B-92107D22F78A}"/>
    <dgm:cxn modelId="{20320CF5-3169-4A34-8CAF-087337E5D723}" type="presOf" srcId="{788BE4C2-5049-4DCF-B665-EE9EBBB7347F}" destId="{964E73CF-AC02-493D-B9A5-F6203CF9150F}" srcOrd="0" destOrd="0" presId="urn:microsoft.com/office/officeart/2005/8/layout/vList2"/>
    <dgm:cxn modelId="{E3361D55-048F-4336-84F7-7F52DBB1359E}" type="presParOf" srcId="{11AAC709-6C41-4C5E-B81B-6471807F420E}" destId="{964E73CF-AC02-493D-B9A5-F6203CF9150F}" srcOrd="0" destOrd="0" presId="urn:microsoft.com/office/officeart/2005/8/layout/vList2"/>
    <dgm:cxn modelId="{DAA7E2A2-A849-494A-BC4A-37B22829E78C}" type="presParOf" srcId="{11AAC709-6C41-4C5E-B81B-6471807F420E}" destId="{2AEA21B1-A048-4DA1-AD55-C1A016BC4E15}" srcOrd="1" destOrd="0" presId="urn:microsoft.com/office/officeart/2005/8/layout/vList2"/>
    <dgm:cxn modelId="{CF7338DC-CFD3-41FD-B34E-8721B6237340}" type="presParOf" srcId="{11AAC709-6C41-4C5E-B81B-6471807F420E}" destId="{85AA2774-7070-4005-B965-0D6BA121DE0F}" srcOrd="2" destOrd="0" presId="urn:microsoft.com/office/officeart/2005/8/layout/vList2"/>
    <dgm:cxn modelId="{A290B891-4288-46EE-8F0E-7D9518BD853C}" type="presParOf" srcId="{11AAC709-6C41-4C5E-B81B-6471807F420E}" destId="{F88FF9CB-840A-4519-BD77-2115DE48B56C}" srcOrd="3" destOrd="0" presId="urn:microsoft.com/office/officeart/2005/8/layout/vList2"/>
    <dgm:cxn modelId="{D03202C7-50DB-441D-ACA5-21C8541AF128}" type="presParOf" srcId="{11AAC709-6C41-4C5E-B81B-6471807F420E}" destId="{D9390496-62D3-47B7-A844-B2EE9DB7FE62}" srcOrd="4" destOrd="0" presId="urn:microsoft.com/office/officeart/2005/8/layout/vList2"/>
    <dgm:cxn modelId="{3A18F241-4295-4A0C-BE75-628872D41081}" type="presParOf" srcId="{11AAC709-6C41-4C5E-B81B-6471807F420E}" destId="{D6B4943B-ECD9-40BA-A576-52DE85FE6D34}" srcOrd="5" destOrd="0" presId="urn:microsoft.com/office/officeart/2005/8/layout/vList2"/>
    <dgm:cxn modelId="{426767F2-B88A-4AD9-8BBB-C3E90936B1CF}" type="presParOf" srcId="{11AAC709-6C41-4C5E-B81B-6471807F420E}" destId="{C479B8F8-7757-4AD5-9719-EC836C35BAE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573E6-A29B-4D6F-BD32-C5FB34FED184}">
      <dsp:nvSpPr>
        <dsp:cNvPr id="0" name=""/>
        <dsp:cNvSpPr/>
      </dsp:nvSpPr>
      <dsp:spPr>
        <a:xfrm>
          <a:off x="0" y="390823"/>
          <a:ext cx="10081120" cy="4913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b-NO" sz="2100" kern="1200"/>
            <a:t>Jeg føler meg trygg på hva som er rammene for mitt myndighetsområde på jobb</a:t>
          </a:r>
          <a:endParaRPr lang="en-US" sz="2100" kern="1200"/>
        </a:p>
      </dsp:txBody>
      <dsp:txXfrm>
        <a:off x="23988" y="414811"/>
        <a:ext cx="10033144" cy="443423"/>
      </dsp:txXfrm>
    </dsp:sp>
    <dsp:sp modelId="{612125A0-1FFC-433A-8E59-BC33721DAD1B}">
      <dsp:nvSpPr>
        <dsp:cNvPr id="0" name=""/>
        <dsp:cNvSpPr/>
      </dsp:nvSpPr>
      <dsp:spPr>
        <a:xfrm>
          <a:off x="0" y="942703"/>
          <a:ext cx="10081120" cy="4913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b-NO" sz="2100" kern="1200"/>
            <a:t>Det foreligger tydelige og planlagte mål for mine arbeidsoppgaver</a:t>
          </a:r>
          <a:endParaRPr lang="en-US" sz="2100" kern="1200"/>
        </a:p>
      </dsp:txBody>
      <dsp:txXfrm>
        <a:off x="23988" y="966691"/>
        <a:ext cx="10033144" cy="443423"/>
      </dsp:txXfrm>
    </dsp:sp>
    <dsp:sp modelId="{1BEA38C4-4D39-484D-9EF2-F91DC49F6920}">
      <dsp:nvSpPr>
        <dsp:cNvPr id="0" name=""/>
        <dsp:cNvSpPr/>
      </dsp:nvSpPr>
      <dsp:spPr>
        <a:xfrm>
          <a:off x="0" y="1494583"/>
          <a:ext cx="10081120" cy="4913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b-NO" sz="2100" kern="1200"/>
            <a:t>Jeg vet når jeg har prioritert tiden min på jobb riktig</a:t>
          </a:r>
          <a:endParaRPr lang="en-US" sz="2100" kern="1200"/>
        </a:p>
      </dsp:txBody>
      <dsp:txXfrm>
        <a:off x="23988" y="1518571"/>
        <a:ext cx="10033144" cy="443423"/>
      </dsp:txXfrm>
    </dsp:sp>
    <dsp:sp modelId="{5A9DA66F-1A1D-4DC7-9D13-60A634DE55CD}">
      <dsp:nvSpPr>
        <dsp:cNvPr id="0" name=""/>
        <dsp:cNvSpPr/>
      </dsp:nvSpPr>
      <dsp:spPr>
        <a:xfrm>
          <a:off x="0" y="2046463"/>
          <a:ext cx="10081120" cy="4913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b-NO" sz="2100" kern="1200"/>
            <a:t>Jeg vet hva mine ansvarsområder er</a:t>
          </a:r>
          <a:endParaRPr lang="en-US" sz="2100" kern="1200"/>
        </a:p>
      </dsp:txBody>
      <dsp:txXfrm>
        <a:off x="23988" y="2070451"/>
        <a:ext cx="10033144" cy="443423"/>
      </dsp:txXfrm>
    </dsp:sp>
    <dsp:sp modelId="{85F0C691-7873-47E3-874E-1D136C1F26A3}">
      <dsp:nvSpPr>
        <dsp:cNvPr id="0" name=""/>
        <dsp:cNvSpPr/>
      </dsp:nvSpPr>
      <dsp:spPr>
        <a:xfrm>
          <a:off x="0" y="2598343"/>
          <a:ext cx="10081120" cy="4913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b-NO" sz="2100" kern="1200"/>
            <a:t>Jeg vet nøyaktig hva som forventes av meg </a:t>
          </a:r>
          <a:endParaRPr lang="en-US" sz="2100" kern="1200"/>
        </a:p>
      </dsp:txBody>
      <dsp:txXfrm>
        <a:off x="23988" y="2622331"/>
        <a:ext cx="10033144" cy="443423"/>
      </dsp:txXfrm>
    </dsp:sp>
    <dsp:sp modelId="{FFF1DC5E-2B3A-4676-B6D8-2205B62DF50B}">
      <dsp:nvSpPr>
        <dsp:cNvPr id="0" name=""/>
        <dsp:cNvSpPr/>
      </dsp:nvSpPr>
      <dsp:spPr>
        <a:xfrm>
          <a:off x="0" y="3150224"/>
          <a:ext cx="10081120" cy="4913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b-NO" sz="2100" kern="1200"/>
            <a:t>Jeg blir forklart hva jeg trenger å gjøre på jobben</a:t>
          </a:r>
          <a:endParaRPr lang="en-US" sz="2100" kern="1200"/>
        </a:p>
      </dsp:txBody>
      <dsp:txXfrm>
        <a:off x="23988" y="3174212"/>
        <a:ext cx="10033144" cy="443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E73CF-AC02-493D-B9A5-F6203CF9150F}">
      <dsp:nvSpPr>
        <dsp:cNvPr id="0" name=""/>
        <dsp:cNvSpPr/>
      </dsp:nvSpPr>
      <dsp:spPr>
        <a:xfrm>
          <a:off x="0" y="38037"/>
          <a:ext cx="10944225" cy="10424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b-NO" sz="2700" kern="1200" dirty="0"/>
            <a:t>1. mengden av arbeid du utfører kommer i konflikt med hvor godt du utfører arbeidet?</a:t>
          </a:r>
          <a:endParaRPr lang="en-US" sz="2700" kern="1200" dirty="0"/>
        </a:p>
      </dsp:txBody>
      <dsp:txXfrm>
        <a:off x="50889" y="88926"/>
        <a:ext cx="10842447" cy="940692"/>
      </dsp:txXfrm>
    </dsp:sp>
    <dsp:sp modelId="{85AA2774-7070-4005-B965-0D6BA121DE0F}">
      <dsp:nvSpPr>
        <dsp:cNvPr id="0" name=""/>
        <dsp:cNvSpPr/>
      </dsp:nvSpPr>
      <dsp:spPr>
        <a:xfrm>
          <a:off x="0" y="1158267"/>
          <a:ext cx="10944225" cy="10424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b-NO" sz="2700" kern="1200" dirty="0"/>
            <a:t>2. du ikke har nok støtte og ressurser til å gjøre en god jobb?</a:t>
          </a:r>
          <a:endParaRPr lang="en-US" sz="2700" kern="1200" dirty="0"/>
        </a:p>
      </dsp:txBody>
      <dsp:txXfrm>
        <a:off x="50889" y="1209156"/>
        <a:ext cx="10842447" cy="940692"/>
      </dsp:txXfrm>
    </dsp:sp>
    <dsp:sp modelId="{D9390496-62D3-47B7-A844-B2EE9DB7FE62}">
      <dsp:nvSpPr>
        <dsp:cNvPr id="0" name=""/>
        <dsp:cNvSpPr/>
      </dsp:nvSpPr>
      <dsp:spPr>
        <a:xfrm>
          <a:off x="0" y="2278497"/>
          <a:ext cx="10944225" cy="10424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b-NO" sz="2700" kern="1200" dirty="0"/>
            <a:t>3. du ikke har nok tid til å gjøre en god jobb?</a:t>
          </a:r>
          <a:endParaRPr lang="en-US" sz="2700" kern="1200" dirty="0"/>
        </a:p>
      </dsp:txBody>
      <dsp:txXfrm>
        <a:off x="50889" y="2329386"/>
        <a:ext cx="10842447" cy="940692"/>
      </dsp:txXfrm>
    </dsp:sp>
    <dsp:sp modelId="{C479B8F8-7757-4AD5-9719-EC836C35BAE4}">
      <dsp:nvSpPr>
        <dsp:cNvPr id="0" name=""/>
        <dsp:cNvSpPr/>
      </dsp:nvSpPr>
      <dsp:spPr>
        <a:xfrm>
          <a:off x="0" y="3398727"/>
          <a:ext cx="10944225" cy="10424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b-NO" sz="2700" kern="1200" dirty="0"/>
            <a:t>4. du må forsøke å tilfredsstille for mange forskjellige personer i jobben din? </a:t>
          </a:r>
          <a:endParaRPr lang="en-US" sz="2700" kern="1200" dirty="0"/>
        </a:p>
      </dsp:txBody>
      <dsp:txXfrm>
        <a:off x="50889" y="3449616"/>
        <a:ext cx="10842447" cy="9406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D90DF-6590-5A40-962E-8704CD7FA6E8}" type="datetimeFigureOut">
              <a:rPr lang="en-US" smtClean="0"/>
              <a:t>8/28/25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FC8A4-CD5D-6342-87B3-7AD01220C918}" type="slidenum">
              <a:rPr lang="en-US" smtClean="0"/>
              <a:t>‹#›</a:t>
            </a:fld>
            <a:endParaRPr lang="en-US"/>
          </a:p>
        </p:txBody>
      </p:sp>
    </p:spTree>
    <p:extLst>
      <p:ext uri="{BB962C8B-B14F-4D97-AF65-F5344CB8AC3E}">
        <p14:creationId xmlns:p14="http://schemas.microsoft.com/office/powerpoint/2010/main" val="94647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2_Blank">
    <p:bg>
      <p:bgPr>
        <a:solidFill>
          <a:schemeClr val="bg1"/>
        </a:solidFill>
        <a:effectLst/>
      </p:bgPr>
    </p:bg>
    <p:spTree>
      <p:nvGrpSpPr>
        <p:cNvPr id="1" name=""/>
        <p:cNvGrpSpPr/>
        <p:nvPr/>
      </p:nvGrpSpPr>
      <p:grpSpPr>
        <a:xfrm>
          <a:off x="0" y="0"/>
          <a:ext cx="0" cy="0"/>
          <a:chOff x="0" y="0"/>
          <a:chExt cx="0" cy="0"/>
        </a:xfrm>
      </p:grpSpPr>
      <p:sp>
        <p:nvSpPr>
          <p:cNvPr id="7" name="Rammen"/>
          <p:cNvSpPr>
            <a:spLocks noGrp="1"/>
          </p:cNvSpPr>
          <p:nvPr>
            <p:ph type="pic" idx="11"/>
          </p:nvPr>
        </p:nvSpPr>
        <p:spPr>
          <a:xfrm>
            <a:off x="0" y="0"/>
            <a:ext cx="12192000" cy="6858000"/>
          </a:xfrm>
          <a:prstGeom prst="rect">
            <a:avLst/>
          </a:prstGeom>
          <a:blipFill>
            <a:blip r:embed="rId2"/>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itle 1"/>
          <p:cNvSpPr>
            <a:spLocks noGrp="1"/>
          </p:cNvSpPr>
          <p:nvPr>
            <p:ph type="ctrTitle"/>
          </p:nvPr>
        </p:nvSpPr>
        <p:spPr>
          <a:xfrm>
            <a:off x="1109220" y="4279768"/>
            <a:ext cx="9973559" cy="1319753"/>
          </a:xfrm>
        </p:spPr>
        <p:txBody>
          <a:bodyPr anchor="ctr">
            <a:normAutofit/>
          </a:bodyPr>
          <a:lstStyle>
            <a:lvl1pPr algn="ctr">
              <a:defRPr sz="4000">
                <a:solidFill>
                  <a:schemeClr val="accent2"/>
                </a:solidFill>
              </a:defRPr>
            </a:lvl1pPr>
          </a:lstStyle>
          <a:p>
            <a:r>
              <a:rPr lang="en-US"/>
              <a:t>Click to edit Master title style</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7098" y="2817362"/>
            <a:ext cx="1537804" cy="1138941"/>
          </a:xfrm>
          <a:prstGeom prst="rect">
            <a:avLst/>
          </a:prstGeom>
        </p:spPr>
      </p:pic>
      <p:pic>
        <p:nvPicPr>
          <p:cNvPr id="9" name="Bilde 8">
            <a:extLst>
              <a:ext uri="{FF2B5EF4-FFF2-40B4-BE49-F238E27FC236}">
                <a16:creationId xmlns:a16="http://schemas.microsoft.com/office/drawing/2014/main" id="{DB8FA1C3-2555-1E48-B1F9-87300CD81E80}"/>
              </a:ext>
            </a:extLst>
          </p:cNvPr>
          <p:cNvPicPr>
            <a:picLocks noChangeAspect="1"/>
          </p:cNvPicPr>
          <p:nvPr userDrawn="1"/>
        </p:nvPicPr>
        <p:blipFill>
          <a:blip r:embed="rId4"/>
          <a:stretch>
            <a:fillRect/>
          </a:stretch>
        </p:blipFill>
        <p:spPr>
          <a:xfrm>
            <a:off x="5036737" y="5893313"/>
            <a:ext cx="2118523" cy="33544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9456" y="44624"/>
            <a:ext cx="10078144" cy="1258218"/>
          </a:xfrm>
        </p:spPr>
        <p:txBody>
          <a:bodyPr/>
          <a:lstStyle>
            <a:lvl1pPr>
              <a:defRPr sz="4000"/>
            </a:lvl1pPr>
          </a:lstStyle>
          <a:p>
            <a:r>
              <a:rPr lang="en-US" dirty="0"/>
              <a:t>Click to edit Master title style</a:t>
            </a:r>
            <a:endParaRPr lang="nb-NO" dirty="0"/>
          </a:p>
        </p:txBody>
      </p:sp>
      <p:sp>
        <p:nvSpPr>
          <p:cNvPr id="3" name="Content Placeholder 2"/>
          <p:cNvSpPr>
            <a:spLocks noGrp="1"/>
          </p:cNvSpPr>
          <p:nvPr>
            <p:ph idx="1"/>
          </p:nvPr>
        </p:nvSpPr>
        <p:spPr>
          <a:xfrm>
            <a:off x="1199456" y="1484784"/>
            <a:ext cx="10081120" cy="4032448"/>
          </a:xfrm>
        </p:spPr>
        <p:txBody>
          <a:bodyPr/>
          <a:lstStyle>
            <a:lvl1pPr>
              <a:defRPr sz="2800" b="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4" name="Rectangle 38"/>
          <p:cNvSpPr>
            <a:spLocks noGrp="1" noChangeArrowheads="1"/>
          </p:cNvSpPr>
          <p:nvPr>
            <p:ph type="dt" sz="half" idx="10"/>
          </p:nvPr>
        </p:nvSpPr>
        <p:spPr>
          <a:ln/>
        </p:spPr>
        <p:txBody>
          <a:bodyPr/>
          <a:lstStyle>
            <a:lvl1pPr>
              <a:defRPr/>
            </a:lvl1pPr>
          </a:lstStyle>
          <a:p>
            <a:pPr>
              <a:defRPr/>
            </a:pPr>
            <a:endParaRPr lang="nb-NO"/>
          </a:p>
        </p:txBody>
      </p:sp>
      <p:sp>
        <p:nvSpPr>
          <p:cNvPr id="5" name="Rectangle 39"/>
          <p:cNvSpPr>
            <a:spLocks noGrp="1" noChangeArrowheads="1"/>
          </p:cNvSpPr>
          <p:nvPr>
            <p:ph type="ftr" sz="quarter" idx="11"/>
          </p:nvPr>
        </p:nvSpPr>
        <p:spPr>
          <a:ln/>
        </p:spPr>
        <p:txBody>
          <a:bodyPr/>
          <a:lstStyle>
            <a:lvl1pPr>
              <a:defRPr/>
            </a:lvl1pPr>
          </a:lstStyle>
          <a:p>
            <a:pPr>
              <a:defRPr/>
            </a:pPr>
            <a:endParaRPr lang="nb-NO"/>
          </a:p>
        </p:txBody>
      </p:sp>
      <p:sp>
        <p:nvSpPr>
          <p:cNvPr id="6" name="Rectangle 40"/>
          <p:cNvSpPr>
            <a:spLocks noGrp="1" noChangeArrowheads="1"/>
          </p:cNvSpPr>
          <p:nvPr>
            <p:ph type="sldNum" sz="quarter" idx="12"/>
          </p:nvPr>
        </p:nvSpPr>
        <p:spPr>
          <a:ln/>
        </p:spPr>
        <p:txBody>
          <a:bodyPr/>
          <a:lstStyle>
            <a:lvl1pPr>
              <a:defRPr/>
            </a:lvl1pPr>
          </a:lstStyle>
          <a:p>
            <a:pPr>
              <a:defRPr/>
            </a:pPr>
            <a:fld id="{8857A29C-1B4D-4189-A025-3F6A94D73404}" type="slidenum">
              <a:rPr lang="nb-NO"/>
              <a:pPr>
                <a:defRPr/>
              </a:pPr>
              <a:t>‹#›</a:t>
            </a:fld>
            <a:endParaRPr lang="nb-NO" sz="1400"/>
          </a:p>
        </p:txBody>
      </p:sp>
    </p:spTree>
    <p:extLst>
      <p:ext uri="{BB962C8B-B14F-4D97-AF65-F5344CB8AC3E}">
        <p14:creationId xmlns:p14="http://schemas.microsoft.com/office/powerpoint/2010/main" val="153563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tel på én linje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00001" y="1035917"/>
            <a:ext cx="10992052" cy="625296"/>
          </a:xfrm>
        </p:spPr>
        <p:txBody>
          <a:bodyPr anchor="t"/>
          <a:lstStyle>
            <a:lvl1pPr>
              <a:defRPr/>
            </a:lvl1pPr>
          </a:lstStyle>
          <a:p>
            <a:r>
              <a:rPr lang="nb-NO" noProof="0"/>
              <a:t>Klikk for å legge til en tittel</a:t>
            </a:r>
          </a:p>
        </p:txBody>
      </p:sp>
      <p:sp>
        <p:nvSpPr>
          <p:cNvPr id="3" name="Plassholder for innhold 2"/>
          <p:cNvSpPr>
            <a:spLocks noGrp="1"/>
          </p:cNvSpPr>
          <p:nvPr>
            <p:ph idx="1"/>
          </p:nvPr>
        </p:nvSpPr>
        <p:spPr>
          <a:xfrm>
            <a:off x="599949" y="1941093"/>
            <a:ext cx="10992052" cy="3937308"/>
          </a:xfrm>
        </p:spPr>
        <p:txBody>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lysbildenummer 5"/>
          <p:cNvSpPr>
            <a:spLocks noGrp="1"/>
          </p:cNvSpPr>
          <p:nvPr>
            <p:ph type="sldNum" sz="quarter" idx="12"/>
          </p:nvPr>
        </p:nvSpPr>
        <p:spPr/>
        <p:txBody>
          <a:bodyPr/>
          <a:lstStyle/>
          <a:p>
            <a:fld id="{CB5DC95F-CC9E-42B9-BFE4-A015B12872CC}" type="slidenum">
              <a:rPr lang="nb-NO" noProof="0" smtClean="0"/>
              <a:t>‹#›</a:t>
            </a:fld>
            <a:endParaRPr lang="nb-NO" noProof="0"/>
          </a:p>
        </p:txBody>
      </p:sp>
      <p:sp>
        <p:nvSpPr>
          <p:cNvPr id="8" name="Plassholder for tekst 2"/>
          <p:cNvSpPr>
            <a:spLocks noGrp="1"/>
          </p:cNvSpPr>
          <p:nvPr>
            <p:ph type="body" sz="quarter" idx="17" hasCustomPrompt="1"/>
          </p:nvPr>
        </p:nvSpPr>
        <p:spPr>
          <a:xfrm>
            <a:off x="600000" y="457497"/>
            <a:ext cx="7920989" cy="365124"/>
          </a:xfrm>
          <a:prstGeom prst="rect">
            <a:avLst/>
          </a:prstGeom>
        </p:spPr>
        <p:txBody>
          <a:bodyPr lIns="0" tIns="0" rIns="0" bIns="0"/>
          <a:lstStyle>
            <a:lvl1pPr marL="0" indent="0">
              <a:buNone/>
              <a:defRPr sz="1599">
                <a:solidFill>
                  <a:srgbClr val="AFAFAF"/>
                </a:solidFill>
                <a:latin typeface="+mj-lt"/>
              </a:defRPr>
            </a:lvl1pPr>
          </a:lstStyle>
          <a:p>
            <a:pPr lvl="0"/>
            <a:r>
              <a:rPr lang="nb-NO"/>
              <a:t>Tema</a:t>
            </a:r>
          </a:p>
        </p:txBody>
      </p:sp>
    </p:spTree>
    <p:extLst>
      <p:ext uri="{BB962C8B-B14F-4D97-AF65-F5344CB8AC3E}">
        <p14:creationId xmlns:p14="http://schemas.microsoft.com/office/powerpoint/2010/main" val="854221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8"/>
          <p:cNvSpPr>
            <a:spLocks noGrp="1" noChangeArrowheads="1"/>
          </p:cNvSpPr>
          <p:nvPr>
            <p:ph type="dt" sz="half" idx="10"/>
          </p:nvPr>
        </p:nvSpPr>
        <p:spPr>
          <a:ln/>
        </p:spPr>
        <p:txBody>
          <a:bodyPr/>
          <a:lstStyle>
            <a:lvl1pPr>
              <a:defRPr/>
            </a:lvl1pPr>
          </a:lstStyle>
          <a:p>
            <a:fld id="{B430021D-F44B-5F4F-B8A3-D134E1F3B10F}" type="datetimeFigureOut">
              <a:rPr lang="nb-NO" smtClean="0"/>
              <a:pPr/>
              <a:t>28.08.2025</a:t>
            </a:fld>
            <a:endParaRPr lang="nb-NO"/>
          </a:p>
        </p:txBody>
      </p:sp>
      <p:sp>
        <p:nvSpPr>
          <p:cNvPr id="3" name="Rectangle 39"/>
          <p:cNvSpPr>
            <a:spLocks noGrp="1" noChangeArrowheads="1"/>
          </p:cNvSpPr>
          <p:nvPr>
            <p:ph type="ftr" sz="quarter" idx="11"/>
          </p:nvPr>
        </p:nvSpPr>
        <p:spPr>
          <a:ln/>
        </p:spPr>
        <p:txBody>
          <a:bodyPr/>
          <a:lstStyle>
            <a:lvl1pPr>
              <a:defRPr/>
            </a:lvl1pPr>
          </a:lstStyle>
          <a:p>
            <a:endParaRPr lang="nb-NO"/>
          </a:p>
        </p:txBody>
      </p:sp>
      <p:sp>
        <p:nvSpPr>
          <p:cNvPr id="4" name="Rectangle 40"/>
          <p:cNvSpPr>
            <a:spLocks noGrp="1" noChangeArrowheads="1"/>
          </p:cNvSpPr>
          <p:nvPr>
            <p:ph type="sldNum" sz="quarter" idx="12"/>
          </p:nvPr>
        </p:nvSpPr>
        <p:spPr>
          <a:ln/>
        </p:spPr>
        <p:txBody>
          <a:bodyPr/>
          <a:lstStyle>
            <a:lvl1pPr>
              <a:defRPr/>
            </a:lvl1pPr>
          </a:lstStyle>
          <a:p>
            <a:fld id="{E61BD390-F649-5444-9E75-8985176DCF5B}" type="slidenum">
              <a:rPr lang="nb-NO" smtClean="0"/>
              <a:pPr/>
              <a:t>‹#›</a:t>
            </a:fld>
            <a:endParaRPr lang="nb-NO"/>
          </a:p>
        </p:txBody>
      </p:sp>
    </p:spTree>
    <p:extLst>
      <p:ext uri="{BB962C8B-B14F-4D97-AF65-F5344CB8AC3E}">
        <p14:creationId xmlns:p14="http://schemas.microsoft.com/office/powerpoint/2010/main" val="150098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3_Blank">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1109220" y="3541924"/>
            <a:ext cx="9973559" cy="1319753"/>
          </a:xfrm>
        </p:spPr>
        <p:txBody>
          <a:bodyPr anchor="ctr">
            <a:normAutofit/>
          </a:bodyPr>
          <a:lstStyle>
            <a:lvl1pPr algn="ctr">
              <a:defRPr sz="4000">
                <a:solidFill>
                  <a:schemeClr val="accent2"/>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2879" y="1168773"/>
            <a:ext cx="1666240" cy="1666240"/>
          </a:xfrm>
          <a:prstGeom prst="rect">
            <a:avLst/>
          </a:prstGeom>
        </p:spPr>
      </p:pic>
      <p:pic>
        <p:nvPicPr>
          <p:cNvPr id="8" name="Bilde 7">
            <a:extLst>
              <a:ext uri="{FF2B5EF4-FFF2-40B4-BE49-F238E27FC236}">
                <a16:creationId xmlns:a16="http://schemas.microsoft.com/office/drawing/2014/main" id="{46052227-19FC-5341-8D03-1317AFDE0A4B}"/>
              </a:ext>
            </a:extLst>
          </p:cNvPr>
          <p:cNvPicPr>
            <a:picLocks noChangeAspect="1"/>
          </p:cNvPicPr>
          <p:nvPr userDrawn="1"/>
        </p:nvPicPr>
        <p:blipFill>
          <a:blip r:embed="rId3"/>
          <a:stretch>
            <a:fillRect/>
          </a:stretch>
        </p:blipFill>
        <p:spPr>
          <a:xfrm>
            <a:off x="5036737" y="5858140"/>
            <a:ext cx="2118523" cy="33544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888" y="488823"/>
            <a:ext cx="10944225" cy="635889"/>
          </a:xfrm>
        </p:spPr>
        <p:txBody>
          <a:bodyPr anchor="t">
            <a:normAutofit/>
          </a:bodyPr>
          <a:lstStyle>
            <a:lvl1pPr algn="l">
              <a:defRPr sz="3000">
                <a:solidFill>
                  <a:schemeClr val="accent2"/>
                </a:solidFill>
              </a:defRPr>
            </a:lvl1pPr>
          </a:lstStyle>
          <a:p>
            <a:r>
              <a:rPr lang="en-US"/>
              <a:t>Click to edit Master title style</a:t>
            </a:r>
            <a:endParaRPr lang="en-US" dirty="0"/>
          </a:p>
        </p:txBody>
      </p:sp>
      <p:cxnSp>
        <p:nvCxnSpPr>
          <p:cNvPr id="10" name="Straight Connector 9"/>
          <p:cNvCxnSpPr/>
          <p:nvPr userDrawn="1"/>
        </p:nvCxnSpPr>
        <p:spPr>
          <a:xfrm>
            <a:off x="623888" y="1124712"/>
            <a:ext cx="10944225"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3"/>
          <p:cNvSpPr>
            <a:spLocks noGrp="1"/>
          </p:cNvSpPr>
          <p:nvPr>
            <p:ph sz="half" idx="2"/>
          </p:nvPr>
        </p:nvSpPr>
        <p:spPr>
          <a:xfrm>
            <a:off x="623888" y="1258957"/>
            <a:ext cx="10944225" cy="4479234"/>
          </a:xfrm>
          <a:prstGeom prst="rect">
            <a:avLst/>
          </a:prstGeom>
        </p:spPr>
        <p:txBody>
          <a:bodyPr/>
          <a:lstStyle>
            <a:lvl1pPr marL="342900" indent="-342900">
              <a:lnSpc>
                <a:spcPct val="100000"/>
              </a:lnSpc>
              <a:buFont typeface="Arial" charset="0"/>
              <a:buChar char="•"/>
              <a:defRPr sz="2200">
                <a:solidFill>
                  <a:schemeClr val="tx1"/>
                </a:solidFill>
              </a:defRPr>
            </a:lvl1pPr>
            <a:lvl2pPr marL="800100" indent="-342900">
              <a:lnSpc>
                <a:spcPct val="100000"/>
              </a:lnSpc>
              <a:buFont typeface="Arial" charset="0"/>
              <a:buChar char="•"/>
              <a:defRPr sz="2000">
                <a:solidFill>
                  <a:schemeClr val="tx1"/>
                </a:solidFill>
              </a:defRPr>
            </a:lvl2pPr>
            <a:lvl3pPr marL="1200150" indent="-285750">
              <a:lnSpc>
                <a:spcPct val="100000"/>
              </a:lnSpc>
              <a:buFont typeface="Arial" charset="0"/>
              <a:buChar char="•"/>
              <a:defRPr sz="1800">
                <a:solidFill>
                  <a:schemeClr val="tx1"/>
                </a:solidFill>
              </a:defRPr>
            </a:lvl3pPr>
          </a:lstStyle>
          <a:p>
            <a:pPr lvl="0"/>
            <a:r>
              <a:rPr lang="en-US"/>
              <a:t>Click to edit Master text styles</a:t>
            </a:r>
          </a:p>
          <a:p>
            <a:pPr lvl="1"/>
            <a:r>
              <a:rPr lang="en-US"/>
              <a:t>Second level</a:t>
            </a:r>
          </a:p>
          <a:p>
            <a:pPr lvl="2"/>
            <a:r>
              <a:rPr lang="en-US"/>
              <a:t>Third level</a:t>
            </a:r>
          </a:p>
        </p:txBody>
      </p:sp>
    </p:spTree>
  </p:cSld>
  <p:clrMapOvr>
    <a:masterClrMapping/>
  </p:clrMapOvr>
  <p:extLst>
    <p:ext uri="{DCECCB84-F9BA-43D5-87BE-67443E8EF086}">
      <p15:sldGuideLst xmlns:p15="http://schemas.microsoft.com/office/powerpoint/2012/main">
        <p15:guide id="1" orient="horz" pos="210">
          <p15:clr>
            <a:srgbClr val="FBAE40"/>
          </p15:clr>
        </p15:guide>
        <p15:guide id="2" pos="3840">
          <p15:clr>
            <a:srgbClr val="FBAE40"/>
          </p15:clr>
        </p15:guide>
        <p15:guide id="3" pos="393" userDrawn="1">
          <p15:clr>
            <a:srgbClr val="FBAE40"/>
          </p15:clr>
        </p15:guide>
        <p15:guide id="4" pos="7491">
          <p15:clr>
            <a:srgbClr val="FBAE40"/>
          </p15:clr>
        </p15:guide>
        <p15:guide id="5" pos="3659">
          <p15:clr>
            <a:srgbClr val="FBAE40"/>
          </p15:clr>
        </p15:guide>
        <p15:guide id="6" pos="4021">
          <p15:clr>
            <a:srgbClr val="FBAE40"/>
          </p15:clr>
        </p15:guide>
        <p15:guide id="7" orient="horz" pos="41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888" y="488823"/>
            <a:ext cx="10948988" cy="635889"/>
          </a:xfrm>
        </p:spPr>
        <p:txBody>
          <a:bodyPr anchor="t">
            <a:normAutofit/>
          </a:bodyPr>
          <a:lstStyle>
            <a:lvl1pPr algn="l">
              <a:defRPr sz="3000">
                <a:solidFill>
                  <a:schemeClr val="accent2"/>
                </a:solidFill>
              </a:defRPr>
            </a:lvl1pPr>
          </a:lstStyle>
          <a:p>
            <a:r>
              <a:rPr lang="en-US"/>
              <a:t>Click to edit Master title style</a:t>
            </a:r>
            <a:endParaRPr lang="en-US" dirty="0"/>
          </a:p>
        </p:txBody>
      </p:sp>
      <p:cxnSp>
        <p:nvCxnSpPr>
          <p:cNvPr id="10" name="Straight Connector 9"/>
          <p:cNvCxnSpPr/>
          <p:nvPr userDrawn="1"/>
        </p:nvCxnSpPr>
        <p:spPr>
          <a:xfrm>
            <a:off x="623888" y="1124712"/>
            <a:ext cx="10944225"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3"/>
          <p:cNvSpPr>
            <a:spLocks noGrp="1"/>
          </p:cNvSpPr>
          <p:nvPr>
            <p:ph sz="half" idx="2"/>
          </p:nvPr>
        </p:nvSpPr>
        <p:spPr>
          <a:xfrm>
            <a:off x="623888" y="1351723"/>
            <a:ext cx="5111750" cy="4439478"/>
          </a:xfrm>
          <a:prstGeom prst="rect">
            <a:avLst/>
          </a:prstGeom>
        </p:spPr>
        <p:txBody>
          <a:bodyPr/>
          <a:lstStyle>
            <a:lvl1pPr marL="0" indent="0">
              <a:lnSpc>
                <a:spcPct val="100000"/>
              </a:lnSpc>
              <a:buFont typeface="Arial" charset="0"/>
              <a:buNone/>
              <a:defRPr sz="2200"/>
            </a:lvl1pPr>
            <a:lvl2pPr marL="457200" indent="0">
              <a:lnSpc>
                <a:spcPct val="100000"/>
              </a:lnSpc>
              <a:buFont typeface="Arial" charset="0"/>
              <a:buNone/>
              <a:defRPr sz="2000"/>
            </a:lvl2pPr>
            <a:lvl3pPr marL="914400" indent="0">
              <a:lnSpc>
                <a:spcPct val="100000"/>
              </a:lnSpc>
              <a:buFont typeface="Arial" charset="0"/>
              <a:buNone/>
              <a:defRPr sz="1800"/>
            </a:lvl3pPr>
          </a:lstStyle>
          <a:p>
            <a:pPr lvl="0"/>
            <a:r>
              <a:rPr lang="en-US"/>
              <a:t>Click to edit Master text styles</a:t>
            </a:r>
          </a:p>
          <a:p>
            <a:pPr lvl="1"/>
            <a:r>
              <a:rPr lang="en-US"/>
              <a:t>Second level</a:t>
            </a:r>
          </a:p>
          <a:p>
            <a:pPr lvl="2"/>
            <a:r>
              <a:rPr lang="en-US"/>
              <a:t>Third level</a:t>
            </a:r>
          </a:p>
        </p:txBody>
      </p:sp>
      <p:sp>
        <p:nvSpPr>
          <p:cNvPr id="8" name="Content Placeholder 3"/>
          <p:cNvSpPr>
            <a:spLocks noGrp="1"/>
          </p:cNvSpPr>
          <p:nvPr>
            <p:ph sz="half" idx="11"/>
          </p:nvPr>
        </p:nvSpPr>
        <p:spPr>
          <a:xfrm>
            <a:off x="6456363" y="1351722"/>
            <a:ext cx="5111750" cy="4439479"/>
          </a:xfrm>
          <a:prstGeom prst="rect">
            <a:avLst/>
          </a:prstGeom>
        </p:spPr>
        <p:txBody>
          <a:bodyPr/>
          <a:lstStyle>
            <a:lvl1pPr marL="0" indent="0">
              <a:lnSpc>
                <a:spcPct val="100000"/>
              </a:lnSpc>
              <a:buFont typeface="Arial" charset="0"/>
              <a:buNone/>
              <a:defRPr sz="2200"/>
            </a:lvl1pPr>
            <a:lvl2pPr marL="457200" indent="0">
              <a:lnSpc>
                <a:spcPct val="100000"/>
              </a:lnSpc>
              <a:buFont typeface="Arial" charset="0"/>
              <a:buNone/>
              <a:defRPr sz="2000"/>
            </a:lvl2pPr>
            <a:lvl3pPr marL="914400" indent="0">
              <a:lnSpc>
                <a:spcPct val="100000"/>
              </a:lnSpc>
              <a:buFont typeface="Arial" charset="0"/>
              <a:buNone/>
              <a:defRPr sz="1800"/>
            </a:lvl3pPr>
          </a:lstStyle>
          <a:p>
            <a:pPr lvl="0"/>
            <a:r>
              <a:rPr lang="en-US"/>
              <a:t>Click to edit Master text styles</a:t>
            </a:r>
          </a:p>
          <a:p>
            <a:pPr lvl="1"/>
            <a:r>
              <a:rPr lang="en-US"/>
              <a:t>Second level</a:t>
            </a:r>
          </a:p>
          <a:p>
            <a:pPr lvl="2"/>
            <a:r>
              <a:rPr lang="en-US"/>
              <a:t>Third level</a:t>
            </a:r>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888" y="488823"/>
            <a:ext cx="10944225" cy="635889"/>
          </a:xfrm>
        </p:spPr>
        <p:txBody>
          <a:bodyPr anchor="t">
            <a:normAutofit/>
          </a:bodyPr>
          <a:lstStyle>
            <a:lvl1pPr algn="l">
              <a:defRPr sz="3000">
                <a:solidFill>
                  <a:schemeClr val="accent2"/>
                </a:solidFill>
              </a:defRPr>
            </a:lvl1pPr>
          </a:lstStyle>
          <a:p>
            <a:r>
              <a:rPr lang="en-US"/>
              <a:t>Click to edit Master title style</a:t>
            </a:r>
            <a:endParaRPr lang="en-US" dirty="0"/>
          </a:p>
        </p:txBody>
      </p:sp>
      <p:cxnSp>
        <p:nvCxnSpPr>
          <p:cNvPr id="10" name="Straight Connector 9"/>
          <p:cNvCxnSpPr/>
          <p:nvPr userDrawn="1"/>
        </p:nvCxnSpPr>
        <p:spPr>
          <a:xfrm>
            <a:off x="623888" y="1124712"/>
            <a:ext cx="10944225"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orient="horz" pos="210">
          <p15:clr>
            <a:srgbClr val="FBAE40"/>
          </p15:clr>
        </p15:guide>
        <p15:guide id="2" pos="3840">
          <p15:clr>
            <a:srgbClr val="FBAE40"/>
          </p15:clr>
        </p15:guide>
        <p15:guide id="3" pos="393">
          <p15:clr>
            <a:srgbClr val="FBAE40"/>
          </p15:clr>
        </p15:guide>
        <p15:guide id="4" pos="7491">
          <p15:clr>
            <a:srgbClr val="FBAE40"/>
          </p15:clr>
        </p15:guide>
        <p15:guide id="5" pos="3659">
          <p15:clr>
            <a:srgbClr val="FBAE40"/>
          </p15:clr>
        </p15:guide>
        <p15:guide id="6" pos="4021">
          <p15:clr>
            <a:srgbClr val="FBAE40"/>
          </p15:clr>
        </p15:guide>
        <p15:guide id="7" orient="horz" pos="411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1554479" y="1261872"/>
            <a:ext cx="9015985" cy="4306824"/>
          </a:xfrm>
        </p:spPr>
        <p:txBody>
          <a:bodyPr anchor="ctr">
            <a:normAutofit/>
          </a:bodyPr>
          <a:lstStyle>
            <a:lvl1pPr algn="ctr">
              <a:lnSpc>
                <a:spcPct val="100000"/>
              </a:lnSpc>
              <a:defRPr sz="3000" i="1">
                <a:solidFill>
                  <a:schemeClr val="accent2"/>
                </a:solidFill>
              </a:defRPr>
            </a:lvl1pPr>
          </a:lstStyle>
          <a:p>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1554479" y="1261872"/>
            <a:ext cx="9015985" cy="4306824"/>
          </a:xfrm>
        </p:spPr>
        <p:txBody>
          <a:bodyPr anchor="ctr">
            <a:normAutofit/>
          </a:bodyPr>
          <a:lstStyle>
            <a:lvl1pPr algn="ctr">
              <a:lnSpc>
                <a:spcPct val="100000"/>
              </a:lnSpc>
              <a:defRPr sz="3000" i="1">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40933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0_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1832" y="2268704"/>
            <a:ext cx="1666240" cy="1666240"/>
          </a:xfrm>
          <a:prstGeom prst="rect">
            <a:avLst/>
          </a:prstGeom>
        </p:spPr>
      </p:pic>
      <p:pic>
        <p:nvPicPr>
          <p:cNvPr id="4" name="Bilde 3">
            <a:extLst>
              <a:ext uri="{FF2B5EF4-FFF2-40B4-BE49-F238E27FC236}">
                <a16:creationId xmlns:a16="http://schemas.microsoft.com/office/drawing/2014/main" id="{D56E5BB5-4FB8-0A43-9F87-6CDB8E122FB9}"/>
              </a:ext>
            </a:extLst>
          </p:cNvPr>
          <p:cNvPicPr>
            <a:picLocks noChangeAspect="1"/>
          </p:cNvPicPr>
          <p:nvPr userDrawn="1"/>
        </p:nvPicPr>
        <p:blipFill>
          <a:blip r:embed="rId3"/>
          <a:stretch>
            <a:fillRect/>
          </a:stretch>
        </p:blipFill>
        <p:spPr>
          <a:xfrm>
            <a:off x="1970104" y="5217009"/>
            <a:ext cx="2118523" cy="335447"/>
          </a:xfrm>
          <a:prstGeom prst="rect">
            <a:avLst/>
          </a:prstGeom>
        </p:spPr>
      </p:pic>
      <p:pic>
        <p:nvPicPr>
          <p:cNvPr id="9" name="Picture 8"/>
          <p:cNvPicPr>
            <a:picLocks noChangeAspect="1"/>
          </p:cNvPicPr>
          <p:nvPr userDrawn="1"/>
        </p:nvPicPr>
        <p:blipFill>
          <a:blip r:embed="rId4"/>
          <a:stretch>
            <a:fillRect/>
          </a:stretch>
        </p:blipFill>
        <p:spPr>
          <a:xfrm>
            <a:off x="6095149" y="-5243"/>
            <a:ext cx="6180423" cy="696263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4379341"/>
            <a:ext cx="11539728"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23888" y="6082747"/>
            <a:ext cx="621901" cy="621901"/>
          </a:xfrm>
          <a:prstGeom prst="rect">
            <a:avLst/>
          </a:prstGeom>
        </p:spPr>
      </p:pic>
      <p:cxnSp>
        <p:nvCxnSpPr>
          <p:cNvPr id="10" name="Straight Connector 9"/>
          <p:cNvCxnSpPr/>
          <p:nvPr userDrawn="1"/>
        </p:nvCxnSpPr>
        <p:spPr>
          <a:xfrm>
            <a:off x="623887" y="5950226"/>
            <a:ext cx="1094422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lassholder for bunntekst 3">
            <a:extLst>
              <a:ext uri="{FF2B5EF4-FFF2-40B4-BE49-F238E27FC236}">
                <a16:creationId xmlns:a16="http://schemas.microsoft.com/office/drawing/2014/main" id="{C46AD41A-64B4-5040-B202-9BB9B96CE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pic>
        <p:nvPicPr>
          <p:cNvPr id="11" name="Bilde 10">
            <a:extLst>
              <a:ext uri="{FF2B5EF4-FFF2-40B4-BE49-F238E27FC236}">
                <a16:creationId xmlns:a16="http://schemas.microsoft.com/office/drawing/2014/main" id="{7028E45A-4914-6C4D-930B-56B479F0548C}"/>
              </a:ext>
            </a:extLst>
          </p:cNvPr>
          <p:cNvPicPr>
            <a:picLocks noChangeAspect="1"/>
          </p:cNvPicPr>
          <p:nvPr userDrawn="1"/>
        </p:nvPicPr>
        <p:blipFill>
          <a:blip r:embed="rId15"/>
          <a:stretch>
            <a:fillRect/>
          </a:stretch>
        </p:blipFill>
        <p:spPr>
          <a:xfrm>
            <a:off x="9449589" y="6225973"/>
            <a:ext cx="2118523" cy="335447"/>
          </a:xfrm>
          <a:prstGeom prst="rect">
            <a:avLst/>
          </a:prstGeom>
        </p:spPr>
      </p:pic>
    </p:spTree>
    <p:extLst>
      <p:ext uri="{BB962C8B-B14F-4D97-AF65-F5344CB8AC3E}">
        <p14:creationId xmlns:p14="http://schemas.microsoft.com/office/powerpoint/2010/main" val="209713640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81" r:id="rId3"/>
    <p:sldLayoutId id="2147483672" r:id="rId4"/>
    <p:sldLayoutId id="2147483699" r:id="rId5"/>
    <p:sldLayoutId id="2147483698" r:id="rId6"/>
    <p:sldLayoutId id="2147483684" r:id="rId7"/>
    <p:sldLayoutId id="2147483697" r:id="rId8"/>
    <p:sldLayoutId id="2147483689" r:id="rId9"/>
    <p:sldLayoutId id="2147483700" r:id="rId10"/>
    <p:sldLayoutId id="2147483701" r:id="rId11"/>
    <p:sldLayoutId id="2147483702" r:id="rId12"/>
  </p:sldLayoutIdLst>
  <p:txStyles>
    <p:titleStyle>
      <a:lvl1pPr algn="ctr" defTabSz="914400" rtl="0" eaLnBrk="1" latinLnBrk="0" hangingPunct="1">
        <a:lnSpc>
          <a:spcPct val="90000"/>
        </a:lnSpc>
        <a:spcBef>
          <a:spcPct val="0"/>
        </a:spcBef>
        <a:buNone/>
        <a:defRPr sz="35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7287" userDrawn="1">
          <p15:clr>
            <a:srgbClr val="F26B43"/>
          </p15:clr>
        </p15:guide>
        <p15:guide id="3" pos="393" userDrawn="1">
          <p15:clr>
            <a:srgbClr val="F26B43"/>
          </p15:clr>
        </p15:guide>
        <p15:guide id="4" pos="4067" userDrawn="1">
          <p15:clr>
            <a:srgbClr val="F26B43"/>
          </p15:clr>
        </p15:guide>
        <p15:guide id="5" pos="361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nettavisen.no/nyheter/suksess-rektoren-ble-belonnet-med-to-millioner-kroner/s/12-95-3423139539"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larvik.kommune.no/helse-og-mestring/sykehjem-og-omsorgsbolig/sykehjem/soebakken-sykehjem/" TargetMode="External"/><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https://www.lesaffaires.com/secteurs/monde/trump-veut-planter-le-drapeau-americain-sur-la-planete-mars/" TargetMode="Externa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statisticsbyjim.com/basics/cohens-d/"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hyperlink" Target="https://www.runebrenna.no/post/endringer-kun-for-endrings-skyld-eller-n%C3%B8dvendig-korrigering"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Bli </a:t>
            </a:r>
            <a:r>
              <a:rPr lang="en-US" dirty="0" err="1"/>
              <a:t>en</a:t>
            </a:r>
            <a:r>
              <a:rPr lang="en-US" dirty="0"/>
              <a:t> </a:t>
            </a:r>
            <a:r>
              <a:rPr lang="en-US" dirty="0" err="1"/>
              <a:t>fremragende</a:t>
            </a:r>
            <a:r>
              <a:rPr lang="en-US" dirty="0"/>
              <a:t> </a:t>
            </a:r>
            <a:r>
              <a:rPr lang="en-US" dirty="0" err="1"/>
              <a:t>leder</a:t>
            </a:r>
            <a:br>
              <a:rPr lang="en-US" dirty="0"/>
            </a:br>
            <a:br>
              <a:rPr lang="en-US" dirty="0"/>
            </a:br>
            <a:r>
              <a:rPr lang="en-US" dirty="0"/>
              <a:t>Professor Øyvind Lund Martinsen</a:t>
            </a:r>
            <a:br>
              <a:rPr lang="en-US" dirty="0"/>
            </a:br>
            <a:r>
              <a:rPr lang="en-US" dirty="0"/>
              <a:t>Professor Anders Dysvik</a:t>
            </a:r>
            <a:endParaRPr lang="nb-NO" dirty="0"/>
          </a:p>
        </p:txBody>
      </p:sp>
    </p:spTree>
    <p:extLst>
      <p:ext uri="{BB962C8B-B14F-4D97-AF65-F5344CB8AC3E}">
        <p14:creationId xmlns:p14="http://schemas.microsoft.com/office/powerpoint/2010/main" val="1186122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DD92E6B-9193-740C-3033-D39B96109C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075652-F724-C2C5-02A1-F969F2F6C488}"/>
              </a:ext>
            </a:extLst>
          </p:cNvPr>
          <p:cNvSpPr>
            <a:spLocks noGrp="1"/>
          </p:cNvSpPr>
          <p:nvPr>
            <p:ph type="title"/>
          </p:nvPr>
        </p:nvSpPr>
        <p:spPr>
          <a:xfrm>
            <a:off x="1199456" y="44624"/>
            <a:ext cx="10078144" cy="1258218"/>
          </a:xfrm>
        </p:spPr>
        <p:txBody>
          <a:bodyPr anchor="ctr">
            <a:normAutofit/>
          </a:bodyPr>
          <a:lstStyle/>
          <a:p>
            <a:r>
              <a:rPr lang="en-US" dirty="0" err="1"/>
              <a:t>Strategier</a:t>
            </a:r>
            <a:r>
              <a:rPr lang="en-US" dirty="0"/>
              <a:t> for å </a:t>
            </a:r>
            <a:r>
              <a:rPr lang="en-US" dirty="0" err="1"/>
              <a:t>håndtere</a:t>
            </a:r>
            <a:r>
              <a:rPr lang="en-US" dirty="0"/>
              <a:t> press</a:t>
            </a:r>
            <a:endParaRPr lang="nb-NO" dirty="0"/>
          </a:p>
        </p:txBody>
      </p:sp>
      <p:sp>
        <p:nvSpPr>
          <p:cNvPr id="3" name="Content Placeholder 2">
            <a:extLst>
              <a:ext uri="{FF2B5EF4-FFF2-40B4-BE49-F238E27FC236}">
                <a16:creationId xmlns:a16="http://schemas.microsoft.com/office/drawing/2014/main" id="{6DAF5964-739E-5A03-16A9-354D5F1CD38D}"/>
              </a:ext>
            </a:extLst>
          </p:cNvPr>
          <p:cNvSpPr>
            <a:spLocks noGrp="1"/>
          </p:cNvSpPr>
          <p:nvPr>
            <p:ph idx="1"/>
          </p:nvPr>
        </p:nvSpPr>
        <p:spPr>
          <a:xfrm>
            <a:off x="1199456" y="1484784"/>
            <a:ext cx="10081120" cy="4032448"/>
          </a:xfrm>
        </p:spPr>
        <p:txBody>
          <a:bodyPr>
            <a:normAutofit/>
          </a:bodyPr>
          <a:lstStyle/>
          <a:p>
            <a:r>
              <a:rPr lang="nb-NO" dirty="0"/>
              <a:t>Sette av systematisk tid til egentid hver uke</a:t>
            </a:r>
          </a:p>
          <a:p>
            <a:r>
              <a:rPr lang="nb-NO" dirty="0"/>
              <a:t>Organisere tiden gjennom å strukturere små lommer i en hektisk kalender til medarbeidertid</a:t>
            </a:r>
          </a:p>
          <a:p>
            <a:r>
              <a:rPr lang="nb-NO" dirty="0"/>
              <a:t>«Filtrere» ved å holde tilbake negativ informasjon og fremheve positiv informasjon</a:t>
            </a:r>
          </a:p>
          <a:p>
            <a:r>
              <a:rPr lang="nb-NO" dirty="0"/>
              <a:t>Rekruttere og utvikle en kultur der profesjonen står i sentrum og der alle har anledning til å få bidra ut fra sine forutsetninger</a:t>
            </a:r>
          </a:p>
          <a:p>
            <a:endParaRPr lang="nb-NO" dirty="0"/>
          </a:p>
        </p:txBody>
      </p:sp>
    </p:spTree>
    <p:extLst>
      <p:ext uri="{BB962C8B-B14F-4D97-AF65-F5344CB8AC3E}">
        <p14:creationId xmlns:p14="http://schemas.microsoft.com/office/powerpoint/2010/main" val="3227569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0001" y="1035917"/>
            <a:ext cx="10992052" cy="625296"/>
          </a:xfrm>
        </p:spPr>
        <p:txBody>
          <a:bodyPr anchor="t">
            <a:normAutofit/>
          </a:bodyPr>
          <a:lstStyle/>
          <a:p>
            <a:r>
              <a:rPr lang="en-US" dirty="0" err="1"/>
              <a:t>Vær</a:t>
            </a:r>
            <a:r>
              <a:rPr lang="en-US" dirty="0"/>
              <a:t> din </a:t>
            </a:r>
            <a:r>
              <a:rPr lang="en-US" dirty="0" err="1"/>
              <a:t>egen</a:t>
            </a:r>
            <a:r>
              <a:rPr lang="en-US" dirty="0"/>
              <a:t> </a:t>
            </a:r>
            <a:r>
              <a:rPr lang="en-US" dirty="0" err="1"/>
              <a:t>rollemodell</a:t>
            </a:r>
            <a:endParaRPr lang="nb-NO" dirty="0"/>
          </a:p>
        </p:txBody>
      </p:sp>
      <p:sp>
        <p:nvSpPr>
          <p:cNvPr id="3" name="Content Placeholder 2"/>
          <p:cNvSpPr>
            <a:spLocks noGrp="1"/>
          </p:cNvSpPr>
          <p:nvPr>
            <p:ph idx="1"/>
          </p:nvPr>
        </p:nvSpPr>
        <p:spPr>
          <a:xfrm>
            <a:off x="599949" y="1941093"/>
            <a:ext cx="10992052" cy="3937308"/>
          </a:xfrm>
        </p:spPr>
        <p:txBody>
          <a:bodyPr>
            <a:normAutofit/>
          </a:bodyPr>
          <a:lstStyle/>
          <a:p>
            <a:r>
              <a:rPr lang="en-US" sz="2600" err="1"/>
              <a:t>Ønsker</a:t>
            </a:r>
            <a:r>
              <a:rPr lang="en-US" sz="2600"/>
              <a:t> du å </a:t>
            </a:r>
            <a:r>
              <a:rPr lang="en-US" sz="2600" err="1"/>
              <a:t>bli</a:t>
            </a:r>
            <a:r>
              <a:rPr lang="en-US" sz="2600"/>
              <a:t> </a:t>
            </a:r>
            <a:r>
              <a:rPr lang="en-US" sz="2600" err="1"/>
              <a:t>bedre</a:t>
            </a:r>
            <a:r>
              <a:rPr lang="en-US" sz="2600"/>
              <a:t> i </a:t>
            </a:r>
            <a:r>
              <a:rPr lang="en-US" sz="2600" err="1"/>
              <a:t>noe</a:t>
            </a:r>
            <a:r>
              <a:rPr lang="en-US" sz="2600"/>
              <a:t> </a:t>
            </a:r>
            <a:r>
              <a:rPr lang="en-US" sz="2600" err="1"/>
              <a:t>kan</a:t>
            </a:r>
            <a:r>
              <a:rPr lang="en-US" sz="2600"/>
              <a:t> du </a:t>
            </a:r>
            <a:r>
              <a:rPr lang="en-US" sz="2600" err="1"/>
              <a:t>starte</a:t>
            </a:r>
            <a:r>
              <a:rPr lang="en-US" sz="2600"/>
              <a:t> med å </a:t>
            </a:r>
            <a:r>
              <a:rPr lang="en-US" sz="2600" err="1"/>
              <a:t>lære</a:t>
            </a:r>
            <a:r>
              <a:rPr lang="en-US" sz="2600"/>
              <a:t> bort det du vet </a:t>
            </a:r>
            <a:r>
              <a:rPr lang="en-US" sz="2600" err="1"/>
              <a:t>til</a:t>
            </a:r>
            <a:r>
              <a:rPr lang="en-US" sz="2600"/>
              <a:t> </a:t>
            </a:r>
            <a:r>
              <a:rPr lang="en-US" sz="2600" err="1"/>
              <a:t>andre</a:t>
            </a:r>
            <a:endParaRPr lang="en-US" sz="2600"/>
          </a:p>
          <a:p>
            <a:r>
              <a:rPr lang="en-US" sz="2600" err="1"/>
              <a:t>Bygg</a:t>
            </a:r>
            <a:r>
              <a:rPr lang="en-US" sz="2600"/>
              <a:t> din </a:t>
            </a:r>
            <a:r>
              <a:rPr lang="en-US" sz="2600" err="1"/>
              <a:t>egen</a:t>
            </a:r>
            <a:r>
              <a:rPr lang="en-US" sz="2600"/>
              <a:t> </a:t>
            </a:r>
            <a:r>
              <a:rPr lang="en-US" sz="2600" err="1"/>
              <a:t>selvtillit</a:t>
            </a:r>
            <a:r>
              <a:rPr lang="en-US" sz="2600"/>
              <a:t> </a:t>
            </a:r>
            <a:r>
              <a:rPr lang="en-US" sz="2600" err="1"/>
              <a:t>gjennom</a:t>
            </a:r>
            <a:r>
              <a:rPr lang="en-US" sz="2600"/>
              <a:t> å </a:t>
            </a:r>
            <a:r>
              <a:rPr lang="en-US" sz="2600" err="1"/>
              <a:t>være</a:t>
            </a:r>
            <a:r>
              <a:rPr lang="en-US" sz="2600"/>
              <a:t> </a:t>
            </a:r>
            <a:r>
              <a:rPr lang="en-US" sz="2600" err="1"/>
              <a:t>en</a:t>
            </a:r>
            <a:r>
              <a:rPr lang="en-US" sz="2600"/>
              <a:t> god </a:t>
            </a:r>
            <a:r>
              <a:rPr lang="en-US" sz="2600" err="1"/>
              <a:t>rollemodell</a:t>
            </a:r>
            <a:r>
              <a:rPr lang="en-US" sz="2600"/>
              <a:t> for </a:t>
            </a:r>
            <a:r>
              <a:rPr lang="en-US" sz="2600" err="1"/>
              <a:t>andre</a:t>
            </a:r>
            <a:endParaRPr lang="en-US" sz="2600"/>
          </a:p>
          <a:p>
            <a:r>
              <a:rPr lang="en-US" sz="2600"/>
              <a:t>Dersom </a:t>
            </a:r>
            <a:r>
              <a:rPr lang="en-US" sz="2600" err="1"/>
              <a:t>andre</a:t>
            </a:r>
            <a:r>
              <a:rPr lang="en-US" sz="2600"/>
              <a:t> </a:t>
            </a:r>
            <a:r>
              <a:rPr lang="en-US" sz="2600" err="1"/>
              <a:t>ikke</a:t>
            </a:r>
            <a:r>
              <a:rPr lang="en-US" sz="2600"/>
              <a:t> </a:t>
            </a:r>
            <a:r>
              <a:rPr lang="en-US" sz="2600" err="1"/>
              <a:t>har</a:t>
            </a:r>
            <a:r>
              <a:rPr lang="en-US" sz="2600"/>
              <a:t> </a:t>
            </a:r>
            <a:r>
              <a:rPr lang="en-US" sz="2600" err="1"/>
              <a:t>tro</a:t>
            </a:r>
            <a:r>
              <a:rPr lang="en-US" sz="2600"/>
              <a:t> </a:t>
            </a:r>
            <a:r>
              <a:rPr lang="en-US" sz="2600" err="1"/>
              <a:t>på</a:t>
            </a:r>
            <a:r>
              <a:rPr lang="en-US" sz="2600"/>
              <a:t> at du </a:t>
            </a:r>
            <a:r>
              <a:rPr lang="en-US" sz="2600" err="1"/>
              <a:t>kan</a:t>
            </a:r>
            <a:r>
              <a:rPr lang="en-US" sz="2600"/>
              <a:t> </a:t>
            </a:r>
            <a:r>
              <a:rPr lang="en-US" sz="2600" err="1"/>
              <a:t>få</a:t>
            </a:r>
            <a:r>
              <a:rPr lang="en-US" sz="2600"/>
              <a:t> </a:t>
            </a:r>
            <a:r>
              <a:rPr lang="en-US" sz="2600" err="1"/>
              <a:t>til</a:t>
            </a:r>
            <a:r>
              <a:rPr lang="en-US" sz="2600"/>
              <a:t> </a:t>
            </a:r>
            <a:r>
              <a:rPr lang="en-US" sz="2600" err="1"/>
              <a:t>en</a:t>
            </a:r>
            <a:r>
              <a:rPr lang="en-US" sz="2600"/>
              <a:t> </a:t>
            </a:r>
            <a:r>
              <a:rPr lang="en-US" sz="2600" err="1"/>
              <a:t>spesiell</a:t>
            </a:r>
            <a:r>
              <a:rPr lang="en-US" sz="2600"/>
              <a:t> </a:t>
            </a:r>
            <a:r>
              <a:rPr lang="en-US" sz="2600" err="1"/>
              <a:t>oppgave</a:t>
            </a:r>
            <a:r>
              <a:rPr lang="en-US" sz="2600"/>
              <a:t>, bruk det </a:t>
            </a:r>
            <a:r>
              <a:rPr lang="en-US" sz="2600" err="1"/>
              <a:t>som</a:t>
            </a:r>
            <a:r>
              <a:rPr lang="en-US" sz="2600"/>
              <a:t> </a:t>
            </a:r>
            <a:r>
              <a:rPr lang="en-US" sz="2600" err="1"/>
              <a:t>motivasjon</a:t>
            </a:r>
            <a:r>
              <a:rPr lang="en-US" sz="2600"/>
              <a:t> </a:t>
            </a:r>
            <a:r>
              <a:rPr lang="en-US" sz="2600" err="1"/>
              <a:t>til</a:t>
            </a:r>
            <a:r>
              <a:rPr lang="en-US" sz="2600"/>
              <a:t> at du </a:t>
            </a:r>
            <a:r>
              <a:rPr lang="en-US" sz="2600" err="1"/>
              <a:t>skal</a:t>
            </a:r>
            <a:r>
              <a:rPr lang="en-US" sz="2600"/>
              <a:t> vise de at de tar </a:t>
            </a:r>
            <a:r>
              <a:rPr lang="en-US" sz="2600" err="1"/>
              <a:t>feil</a:t>
            </a:r>
            <a:r>
              <a:rPr lang="en-US" sz="2600"/>
              <a:t>. Og </a:t>
            </a:r>
            <a:r>
              <a:rPr lang="en-US" sz="2600" err="1"/>
              <a:t>når</a:t>
            </a:r>
            <a:r>
              <a:rPr lang="en-US" sz="2600"/>
              <a:t> de </a:t>
            </a:r>
            <a:r>
              <a:rPr lang="en-US" sz="2600" err="1"/>
              <a:t>tror</a:t>
            </a:r>
            <a:r>
              <a:rPr lang="en-US" sz="2600"/>
              <a:t> at du </a:t>
            </a:r>
            <a:r>
              <a:rPr lang="en-US" sz="2600" err="1"/>
              <a:t>kan</a:t>
            </a:r>
            <a:r>
              <a:rPr lang="en-US" sz="2600"/>
              <a:t> </a:t>
            </a:r>
            <a:r>
              <a:rPr lang="en-US" sz="2600" err="1"/>
              <a:t>få</a:t>
            </a:r>
            <a:r>
              <a:rPr lang="en-US" sz="2600"/>
              <a:t> det </a:t>
            </a:r>
            <a:r>
              <a:rPr lang="en-US" sz="2600" err="1"/>
              <a:t>til</a:t>
            </a:r>
            <a:r>
              <a:rPr lang="en-US" sz="2600"/>
              <a:t>, bruk det </a:t>
            </a:r>
            <a:r>
              <a:rPr lang="en-US" sz="2600" err="1"/>
              <a:t>som</a:t>
            </a:r>
            <a:r>
              <a:rPr lang="en-US" sz="2600"/>
              <a:t> </a:t>
            </a:r>
            <a:r>
              <a:rPr lang="en-US" sz="2600" err="1"/>
              <a:t>motivasjon</a:t>
            </a:r>
            <a:r>
              <a:rPr lang="en-US" sz="2600"/>
              <a:t> </a:t>
            </a:r>
            <a:r>
              <a:rPr lang="en-US" sz="2600" err="1"/>
              <a:t>til</a:t>
            </a:r>
            <a:r>
              <a:rPr lang="en-US" sz="2600"/>
              <a:t> at de </a:t>
            </a:r>
            <a:r>
              <a:rPr lang="en-US" sz="2600" err="1"/>
              <a:t>har</a:t>
            </a:r>
            <a:r>
              <a:rPr lang="en-US" sz="2600"/>
              <a:t> </a:t>
            </a:r>
            <a:r>
              <a:rPr lang="en-US" sz="2600" err="1"/>
              <a:t>rett</a:t>
            </a:r>
            <a:r>
              <a:rPr lang="en-US" sz="2600"/>
              <a:t> i sine </a:t>
            </a:r>
            <a:r>
              <a:rPr lang="en-US" sz="2600" err="1"/>
              <a:t>antagelser</a:t>
            </a:r>
            <a:endParaRPr lang="en-US" sz="2600"/>
          </a:p>
          <a:p>
            <a:r>
              <a:rPr lang="en-US" sz="2600" err="1"/>
              <a:t>Vær</a:t>
            </a:r>
            <a:r>
              <a:rPr lang="en-US" sz="2600"/>
              <a:t> </a:t>
            </a:r>
            <a:r>
              <a:rPr lang="en-US" sz="2600" err="1"/>
              <a:t>en</a:t>
            </a:r>
            <a:r>
              <a:rPr lang="en-US" sz="2600"/>
              <a:t> god </a:t>
            </a:r>
            <a:r>
              <a:rPr lang="en-US" sz="2600" err="1"/>
              <a:t>ambassadør</a:t>
            </a:r>
            <a:r>
              <a:rPr lang="en-US" sz="2600"/>
              <a:t> for </a:t>
            </a:r>
            <a:r>
              <a:rPr lang="en-US" sz="2600" err="1"/>
              <a:t>enheten</a:t>
            </a:r>
            <a:r>
              <a:rPr lang="en-US" sz="2600"/>
              <a:t> </a:t>
            </a:r>
            <a:r>
              <a:rPr lang="en-US" sz="2600" err="1"/>
              <a:t>og</a:t>
            </a:r>
            <a:r>
              <a:rPr lang="en-US" sz="2600"/>
              <a:t> </a:t>
            </a:r>
            <a:r>
              <a:rPr lang="en-US" sz="2600" err="1"/>
              <a:t>avdelingen</a:t>
            </a:r>
            <a:r>
              <a:rPr lang="en-US" sz="2600"/>
              <a:t> din. Det </a:t>
            </a:r>
            <a:r>
              <a:rPr lang="en-US" sz="2600" err="1"/>
              <a:t>vil</a:t>
            </a:r>
            <a:r>
              <a:rPr lang="en-US" sz="2600"/>
              <a:t> </a:t>
            </a:r>
            <a:r>
              <a:rPr lang="en-US" sz="2600" err="1"/>
              <a:t>gi</a:t>
            </a:r>
            <a:r>
              <a:rPr lang="en-US" sz="2600"/>
              <a:t> </a:t>
            </a:r>
            <a:r>
              <a:rPr lang="en-US" sz="2600" err="1"/>
              <a:t>energi</a:t>
            </a:r>
            <a:r>
              <a:rPr lang="en-US" sz="2600"/>
              <a:t> </a:t>
            </a:r>
            <a:r>
              <a:rPr lang="en-US" sz="2600" err="1"/>
              <a:t>og</a:t>
            </a:r>
            <a:r>
              <a:rPr lang="en-US" sz="2600"/>
              <a:t> </a:t>
            </a:r>
            <a:r>
              <a:rPr lang="en-US" sz="2600" err="1"/>
              <a:t>styrke</a:t>
            </a:r>
            <a:r>
              <a:rPr lang="en-US" sz="2600"/>
              <a:t> </a:t>
            </a:r>
            <a:r>
              <a:rPr lang="en-US" sz="2600" err="1"/>
              <a:t>til</a:t>
            </a:r>
            <a:r>
              <a:rPr lang="en-US" sz="2600"/>
              <a:t> dine </a:t>
            </a:r>
            <a:r>
              <a:rPr lang="en-US" sz="2600" err="1"/>
              <a:t>kolleger</a:t>
            </a:r>
            <a:endParaRPr lang="en-US" sz="2600"/>
          </a:p>
          <a:p>
            <a:endParaRPr lang="en-US" sz="2600"/>
          </a:p>
          <a:p>
            <a:endParaRPr lang="en-US" sz="2600"/>
          </a:p>
        </p:txBody>
      </p:sp>
      <p:sp>
        <p:nvSpPr>
          <p:cNvPr id="8" name="Text Placeholder 3">
            <a:extLst>
              <a:ext uri="{FF2B5EF4-FFF2-40B4-BE49-F238E27FC236}">
                <a16:creationId xmlns:a16="http://schemas.microsoft.com/office/drawing/2014/main" id="{86204330-A4AD-1F65-D328-C097365DB0FF}"/>
              </a:ext>
            </a:extLst>
          </p:cNvPr>
          <p:cNvSpPr>
            <a:spLocks noGrp="1"/>
          </p:cNvSpPr>
          <p:nvPr>
            <p:ph type="body" sz="quarter" idx="17"/>
          </p:nvPr>
        </p:nvSpPr>
        <p:spPr>
          <a:xfrm>
            <a:off x="600000" y="457497"/>
            <a:ext cx="7920989" cy="365124"/>
          </a:xfrm>
        </p:spPr>
        <p:txBody>
          <a:bodyPr/>
          <a:lstStyle/>
          <a:p>
            <a:endParaRPr lang="en-US"/>
          </a:p>
        </p:txBody>
      </p:sp>
    </p:spTree>
    <p:extLst>
      <p:ext uri="{BB962C8B-B14F-4D97-AF65-F5344CB8AC3E}">
        <p14:creationId xmlns:p14="http://schemas.microsoft.com/office/powerpoint/2010/main" val="31196461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7E2A4-B370-CAD7-94D1-9070AEFF9D6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CDF4C3D-F63B-CE21-AEBD-103512FAB8B6}"/>
              </a:ext>
            </a:extLst>
          </p:cNvPr>
          <p:cNvPicPr>
            <a:picLocks noChangeAspect="1"/>
          </p:cNvPicPr>
          <p:nvPr/>
        </p:nvPicPr>
        <p:blipFill>
          <a:blip r:embed="rId2"/>
          <a:srcRect b="14773"/>
          <a:stretch>
            <a:fillRect/>
          </a:stretch>
        </p:blipFill>
        <p:spPr>
          <a:xfrm>
            <a:off x="20" y="10"/>
            <a:ext cx="12191980" cy="6857990"/>
          </a:xfrm>
          <a:prstGeom prst="rect">
            <a:avLst/>
          </a:prstGeom>
          <a:noFill/>
        </p:spPr>
      </p:pic>
      <p:sp>
        <p:nvSpPr>
          <p:cNvPr id="10" name="TextBox 9">
            <a:extLst>
              <a:ext uri="{FF2B5EF4-FFF2-40B4-BE49-F238E27FC236}">
                <a16:creationId xmlns:a16="http://schemas.microsoft.com/office/drawing/2014/main" id="{C32F3C04-D9E7-3BDA-57B0-AEEBF84486B1}"/>
              </a:ext>
            </a:extLst>
          </p:cNvPr>
          <p:cNvSpPr txBox="1"/>
          <p:nvPr/>
        </p:nvSpPr>
        <p:spPr>
          <a:xfrm>
            <a:off x="2507343" y="6292334"/>
            <a:ext cx="6504473" cy="369332"/>
          </a:xfrm>
          <a:prstGeom prst="rect">
            <a:avLst/>
          </a:prstGeom>
          <a:noFill/>
        </p:spPr>
        <p:txBody>
          <a:bodyPr wrap="none" rtlCol="0">
            <a:spAutoFit/>
          </a:bodyPr>
          <a:lstStyle/>
          <a:p>
            <a:r>
              <a:rPr lang="en-US" dirty="0"/>
              <a:t>Kilde: </a:t>
            </a:r>
            <a:r>
              <a:rPr lang="nb-NO" dirty="0">
                <a:hlinkClick r:id="rId3"/>
              </a:rPr>
              <a:t>Suksess-rektoren ble belønnet med to millioner kroner</a:t>
            </a:r>
            <a:endParaRPr lang="nb-NO" dirty="0"/>
          </a:p>
        </p:txBody>
      </p:sp>
    </p:spTree>
    <p:extLst>
      <p:ext uri="{BB962C8B-B14F-4D97-AF65-F5344CB8AC3E}">
        <p14:creationId xmlns:p14="http://schemas.microsoft.com/office/powerpoint/2010/main" val="3777340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D11DA07-9E4D-BFE6-5161-F6B04DF9FD06}"/>
              </a:ext>
            </a:extLst>
          </p:cNvPr>
          <p:cNvPicPr>
            <a:picLocks noGrp="1" noChangeAspect="1"/>
          </p:cNvPicPr>
          <p:nvPr>
            <p:ph type="pic" idx="11"/>
          </p:nvPr>
        </p:nvPicPr>
        <p:blipFill>
          <a:blip r:embed="rId2"/>
          <a:srcRect r="4446" b="1"/>
          <a:stretch>
            <a:fillRect/>
          </a:stretch>
        </p:blipFill>
        <p:spPr>
          <a:xfrm>
            <a:off x="20" y="10"/>
            <a:ext cx="12191980" cy="6857990"/>
          </a:xfrm>
          <a:noFill/>
        </p:spPr>
      </p:pic>
      <p:sp>
        <p:nvSpPr>
          <p:cNvPr id="14" name="Title 2">
            <a:extLst>
              <a:ext uri="{FF2B5EF4-FFF2-40B4-BE49-F238E27FC236}">
                <a16:creationId xmlns:a16="http://schemas.microsoft.com/office/drawing/2014/main" id="{9EACC3B2-838F-E65D-6A16-F0EC5F8488FB}"/>
              </a:ext>
            </a:extLst>
          </p:cNvPr>
          <p:cNvSpPr>
            <a:spLocks noGrp="1"/>
          </p:cNvSpPr>
          <p:nvPr>
            <p:ph type="ctrTitle"/>
          </p:nvPr>
        </p:nvSpPr>
        <p:spPr>
          <a:xfrm>
            <a:off x="1109220" y="4279768"/>
            <a:ext cx="9973559" cy="1319753"/>
          </a:xfrm>
        </p:spPr>
        <p:txBody>
          <a:bodyPr/>
          <a:lstStyle/>
          <a:p>
            <a:endParaRPr lang="en-US"/>
          </a:p>
        </p:txBody>
      </p:sp>
    </p:spTree>
    <p:extLst>
      <p:ext uri="{BB962C8B-B14F-4D97-AF65-F5344CB8AC3E}">
        <p14:creationId xmlns:p14="http://schemas.microsoft.com/office/powerpoint/2010/main" val="1576678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22E7-06CE-8699-6BA1-FA319A528B1F}"/>
              </a:ext>
            </a:extLst>
          </p:cNvPr>
          <p:cNvSpPr>
            <a:spLocks noGrp="1"/>
          </p:cNvSpPr>
          <p:nvPr>
            <p:ph type="title"/>
          </p:nvPr>
        </p:nvSpPr>
        <p:spPr>
          <a:xfrm>
            <a:off x="623887" y="2251837"/>
            <a:ext cx="10944225" cy="635889"/>
          </a:xfrm>
        </p:spPr>
        <p:txBody>
          <a:bodyPr>
            <a:noAutofit/>
          </a:bodyPr>
          <a:lstStyle/>
          <a:p>
            <a:pPr algn="ctr"/>
            <a:r>
              <a:rPr lang="en-US" sz="4400" dirty="0" err="1"/>
              <a:t>Hva</a:t>
            </a:r>
            <a:r>
              <a:rPr lang="en-US" sz="4400" dirty="0"/>
              <a:t> er </a:t>
            </a:r>
            <a:r>
              <a:rPr lang="en-US" sz="4400" dirty="0" err="1"/>
              <a:t>ledelse</a:t>
            </a:r>
            <a:r>
              <a:rPr lang="en-US" sz="4400" dirty="0"/>
              <a:t>?</a:t>
            </a:r>
            <a:br>
              <a:rPr lang="en-US" sz="4400" dirty="0"/>
            </a:br>
            <a:br>
              <a:rPr lang="en-US" sz="4400" dirty="0"/>
            </a:br>
            <a:r>
              <a:rPr lang="en-US" sz="4400" dirty="0" err="1"/>
              <a:t>Hvorfor</a:t>
            </a:r>
            <a:r>
              <a:rPr lang="en-US" sz="4400" dirty="0"/>
              <a:t> </a:t>
            </a:r>
            <a:r>
              <a:rPr lang="en-US" sz="4400" dirty="0" err="1"/>
              <a:t>bry</a:t>
            </a:r>
            <a:r>
              <a:rPr lang="en-US" sz="4400" dirty="0"/>
              <a:t> seg om </a:t>
            </a:r>
            <a:r>
              <a:rPr lang="en-US" sz="4400" dirty="0" err="1"/>
              <a:t>ledelse</a:t>
            </a:r>
            <a:r>
              <a:rPr lang="en-US" sz="4400" dirty="0"/>
              <a:t>?</a:t>
            </a:r>
            <a:endParaRPr lang="nb-NO" sz="4400" dirty="0"/>
          </a:p>
        </p:txBody>
      </p:sp>
    </p:spTree>
    <p:extLst>
      <p:ext uri="{BB962C8B-B14F-4D97-AF65-F5344CB8AC3E}">
        <p14:creationId xmlns:p14="http://schemas.microsoft.com/office/powerpoint/2010/main" val="218304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a:extLst>
              <a:ext uri="{FF2B5EF4-FFF2-40B4-BE49-F238E27FC236}">
                <a16:creationId xmlns:a16="http://schemas.microsoft.com/office/drawing/2014/main" id="{842BE2D8-57A2-174F-93AF-16423B2A90B9}"/>
              </a:ext>
            </a:extLst>
          </p:cNvPr>
          <p:cNvSpPr>
            <a:spLocks noGrp="1"/>
          </p:cNvSpPr>
          <p:nvPr>
            <p:ph idx="1"/>
          </p:nvPr>
        </p:nvSpPr>
        <p:spPr>
          <a:xfrm>
            <a:off x="870372" y="1524518"/>
            <a:ext cx="10281722" cy="4356330"/>
          </a:xfrm>
        </p:spPr>
        <p:txBody>
          <a:bodyPr/>
          <a:lstStyle/>
          <a:p>
            <a:pPr eaLnBrk="1" hangingPunct="1"/>
            <a:r>
              <a:rPr lang="nb-NO" altLang="nb-NO" sz="3200" dirty="0"/>
              <a:t>Ledelse  eksisterer i alle arter som fungerer i grupper</a:t>
            </a:r>
          </a:p>
          <a:p>
            <a:pPr eaLnBrk="1" hangingPunct="1"/>
            <a:r>
              <a:rPr lang="nb-NO" altLang="nb-NO" sz="3200" dirty="0"/>
              <a:t>Ledelse dreier seg om å gi retning og å få med seg flokken, koordinere anstrengelser og å løse uenigheter underveis</a:t>
            </a:r>
          </a:p>
          <a:p>
            <a:pPr eaLnBrk="1" hangingPunct="1"/>
            <a:r>
              <a:rPr lang="nb-NO" altLang="nb-NO" sz="3200" dirty="0"/>
              <a:t>Ledelse er en jobb og et ansvar</a:t>
            </a:r>
          </a:p>
          <a:p>
            <a:pPr eaLnBrk="1" hangingPunct="1"/>
            <a:r>
              <a:rPr lang="nb-NO" altLang="nb-NO" sz="3200" dirty="0"/>
              <a:t>Ledelse skjer under skiftende forutsetninger og innebærer kontinuerlig utvikling og læring</a:t>
            </a:r>
          </a:p>
        </p:txBody>
      </p:sp>
      <p:sp>
        <p:nvSpPr>
          <p:cNvPr id="3" name="Title 2">
            <a:extLst>
              <a:ext uri="{FF2B5EF4-FFF2-40B4-BE49-F238E27FC236}">
                <a16:creationId xmlns:a16="http://schemas.microsoft.com/office/drawing/2014/main" id="{977A3A5D-8CFD-3C40-A582-69A11A5E0946}"/>
              </a:ext>
            </a:extLst>
          </p:cNvPr>
          <p:cNvSpPr>
            <a:spLocks noGrp="1"/>
          </p:cNvSpPr>
          <p:nvPr>
            <p:ph type="title"/>
          </p:nvPr>
        </p:nvSpPr>
        <p:spPr>
          <a:xfrm>
            <a:off x="1025538" y="525242"/>
            <a:ext cx="2170584" cy="822920"/>
          </a:xfrm>
        </p:spPr>
        <p:txBody>
          <a:bodyPr/>
          <a:lstStyle/>
          <a:p>
            <a:pPr>
              <a:defRPr/>
            </a:pPr>
            <a:r>
              <a:rPr lang="nb-NO" dirty="0"/>
              <a:t>Ledelse</a:t>
            </a:r>
          </a:p>
        </p:txBody>
      </p:sp>
    </p:spTree>
    <p:extLst>
      <p:ext uri="{BB962C8B-B14F-4D97-AF65-F5344CB8AC3E}">
        <p14:creationId xmlns:p14="http://schemas.microsoft.com/office/powerpoint/2010/main" val="346405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3553">
                                            <p:txEl>
                                              <p:pRg st="2" end="2"/>
                                            </p:txEl>
                                          </p:spTgt>
                                        </p:tgtEl>
                                        <p:attrNameLst>
                                          <p:attrName>style.visibility</p:attrName>
                                        </p:attrNameLst>
                                      </p:cBhvr>
                                      <p:to>
                                        <p:strVal val="visible"/>
                                      </p:to>
                                    </p:set>
                                    <p:animEffect transition="in" filter="checkerboard(across)">
                                      <p:cBhvr>
                                        <p:cTn id="11" dur="500"/>
                                        <p:tgtEl>
                                          <p:spTgt spid="2355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3553">
                                            <p:txEl>
                                              <p:pRg st="3" end="3"/>
                                            </p:txEl>
                                          </p:spTgt>
                                        </p:tgtEl>
                                        <p:attrNameLst>
                                          <p:attrName>style.visibility</p:attrName>
                                        </p:attrNameLst>
                                      </p:cBhvr>
                                      <p:to>
                                        <p:strVal val="visible"/>
                                      </p:to>
                                    </p:set>
                                    <p:anim calcmode="lin" valueType="num">
                                      <p:cBhvr additive="base">
                                        <p:cTn id="16" dur="500" fill="hold"/>
                                        <p:tgtEl>
                                          <p:spTgt spid="2355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355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0482" descr="Én i en folkemengde">
            <a:extLst>
              <a:ext uri="{FF2B5EF4-FFF2-40B4-BE49-F238E27FC236}">
                <a16:creationId xmlns:a16="http://schemas.microsoft.com/office/drawing/2014/main" id="{0D8B89A0-B6EF-DCAE-BCFD-701C70D66184}"/>
              </a:ext>
            </a:extLst>
          </p:cNvPr>
          <p:cNvPicPr>
            <a:picLocks noChangeAspect="1"/>
          </p:cNvPicPr>
          <p:nvPr/>
        </p:nvPicPr>
        <p:blipFill rotWithShape="1">
          <a:blip r:embed="rId2"/>
          <a:srcRect b="5436"/>
          <a:stretch/>
        </p:blipFill>
        <p:spPr>
          <a:xfrm>
            <a:off x="0" y="4046"/>
            <a:ext cx="12191999" cy="6853954"/>
          </a:xfrm>
          <a:prstGeom prst="rect">
            <a:avLst/>
          </a:prstGeom>
        </p:spPr>
      </p:pic>
      <p:sp>
        <p:nvSpPr>
          <p:cNvPr id="2" name="Title 1"/>
          <p:cNvSpPr>
            <a:spLocks noGrp="1"/>
          </p:cNvSpPr>
          <p:nvPr>
            <p:ph type="title"/>
          </p:nvPr>
        </p:nvSpPr>
        <p:spPr>
          <a:xfrm>
            <a:off x="358588" y="267150"/>
            <a:ext cx="3822189" cy="1899912"/>
          </a:xfrm>
        </p:spPr>
        <p:txBody>
          <a:bodyPr>
            <a:normAutofit/>
          </a:bodyPr>
          <a:lstStyle/>
          <a:p>
            <a:pPr eaLnBrk="1" hangingPunct="1">
              <a:defRPr/>
            </a:pPr>
            <a:r>
              <a:rPr lang="nb-NO" altLang="nb-NO" sz="4000" dirty="0">
                <a:solidFill>
                  <a:schemeClr val="bg2"/>
                </a:solidFill>
                <a:latin typeface="Gill Sans MT" charset="0"/>
              </a:rPr>
              <a:t>Ledelse, klassisk definisjon</a:t>
            </a:r>
            <a:endParaRPr lang="nb-NO" altLang="nb-NO" sz="4000" dirty="0">
              <a:solidFill>
                <a:schemeClr val="bg2"/>
              </a:solidFill>
              <a:effectLst>
                <a:outerShdw blurRad="38100" dist="38100" dir="2700000" algn="tl">
                  <a:srgbClr val="C0C0C0"/>
                </a:outerShdw>
              </a:effectLst>
              <a:latin typeface="Gill Sans MT" charset="0"/>
            </a:endParaRPr>
          </a:p>
        </p:txBody>
      </p:sp>
      <p:sp>
        <p:nvSpPr>
          <p:cNvPr id="20481" name="Content Placeholder 2"/>
          <p:cNvSpPr>
            <a:spLocks noGrp="1"/>
          </p:cNvSpPr>
          <p:nvPr>
            <p:ph idx="1"/>
          </p:nvPr>
        </p:nvSpPr>
        <p:spPr>
          <a:xfrm>
            <a:off x="5039422" y="4316790"/>
            <a:ext cx="3822189" cy="3742762"/>
          </a:xfrm>
        </p:spPr>
        <p:txBody>
          <a:bodyPr>
            <a:normAutofit/>
          </a:bodyPr>
          <a:lstStyle/>
          <a:p>
            <a:pPr lvl="1" eaLnBrk="1" hangingPunct="1"/>
            <a:r>
              <a:rPr lang="ja-JP" altLang="nb-NO" sz="2800">
                <a:solidFill>
                  <a:schemeClr val="bg2"/>
                </a:solidFill>
                <a:latin typeface="Gill Sans MT" charset="0"/>
                <a:ea typeface="HGP明朝E" charset="-128"/>
              </a:rPr>
              <a:t>”</a:t>
            </a:r>
            <a:r>
              <a:rPr lang="nb-NO" altLang="ja-JP" sz="2800" dirty="0">
                <a:solidFill>
                  <a:schemeClr val="bg2"/>
                </a:solidFill>
                <a:latin typeface="Gill Sans MT" charset="0"/>
                <a:ea typeface="HGP明朝E" charset="-128"/>
              </a:rPr>
              <a:t>En prosess hvor et individ påvirker en gruppe til å nå et felles mål</a:t>
            </a:r>
            <a:r>
              <a:rPr lang="ja-JP" altLang="nb-NO" sz="2800">
                <a:solidFill>
                  <a:schemeClr val="bg2"/>
                </a:solidFill>
                <a:latin typeface="Gill Sans MT" charset="0"/>
                <a:ea typeface="HGP明朝E" charset="-128"/>
              </a:rPr>
              <a:t>”</a:t>
            </a:r>
            <a:endParaRPr lang="nb-NO" altLang="ja-JP" sz="2800" dirty="0">
              <a:solidFill>
                <a:schemeClr val="bg2"/>
              </a:solidFill>
              <a:latin typeface="Gill Sans MT" charset="0"/>
              <a:ea typeface="HGP明朝E" charset="-128"/>
            </a:endParaRPr>
          </a:p>
          <a:p>
            <a:pPr lvl="3" eaLnBrk="1" hangingPunct="1"/>
            <a:r>
              <a:rPr lang="nb-NO" altLang="nb-NO" sz="2000" dirty="0" err="1">
                <a:solidFill>
                  <a:schemeClr val="bg2"/>
                </a:solidFill>
                <a:latin typeface="Gill Sans MT" charset="0"/>
                <a:ea typeface="ＭＳ Ｐゴシック" charset="-128"/>
              </a:rPr>
              <a:t>Northouse</a:t>
            </a:r>
            <a:r>
              <a:rPr lang="nb-NO" altLang="nb-NO" sz="2000" dirty="0">
                <a:solidFill>
                  <a:schemeClr val="bg2"/>
                </a:solidFill>
                <a:latin typeface="Gill Sans MT" charset="0"/>
                <a:ea typeface="ＭＳ Ｐゴシック" charset="-128"/>
              </a:rPr>
              <a:t>,  2001</a:t>
            </a:r>
          </a:p>
        </p:txBody>
      </p:sp>
    </p:spTree>
    <p:extLst>
      <p:ext uri="{BB962C8B-B14F-4D97-AF65-F5344CB8AC3E}">
        <p14:creationId xmlns:p14="http://schemas.microsoft.com/office/powerpoint/2010/main" val="222306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Rectangle 3"/>
          <p:cNvSpPr>
            <a:spLocks noGrp="1" noChangeArrowheads="1"/>
          </p:cNvSpPr>
          <p:nvPr>
            <p:ph idx="1"/>
          </p:nvPr>
        </p:nvSpPr>
        <p:spPr>
          <a:xfrm>
            <a:off x="1237129" y="1758463"/>
            <a:ext cx="9412941" cy="3996878"/>
          </a:xfrm>
        </p:spPr>
        <p:txBody>
          <a:bodyPr>
            <a:normAutofit/>
          </a:bodyPr>
          <a:lstStyle/>
          <a:p>
            <a:pPr eaLnBrk="1" hangingPunct="1">
              <a:lnSpc>
                <a:spcPct val="90000"/>
              </a:lnSpc>
            </a:pPr>
            <a:r>
              <a:rPr lang="nb-NO" altLang="nb-NO" sz="3200" dirty="0">
                <a:latin typeface="Gill Sans MT" charset="0"/>
                <a:ea typeface="ＭＳ Ｐゴシック" charset="-128"/>
              </a:rPr>
              <a:t>I hovedsak fire typer effekter av ledelse:</a:t>
            </a:r>
          </a:p>
          <a:p>
            <a:pPr lvl="1" eaLnBrk="1" hangingPunct="1">
              <a:lnSpc>
                <a:spcPct val="90000"/>
              </a:lnSpc>
            </a:pPr>
            <a:r>
              <a:rPr lang="nb-NO" altLang="nb-NO" sz="2800" dirty="0">
                <a:latin typeface="Gill Sans MT" charset="0"/>
                <a:ea typeface="ＭＳ Ｐゴシック" charset="-128"/>
              </a:rPr>
              <a:t>Kognitivt - tanker</a:t>
            </a:r>
          </a:p>
          <a:p>
            <a:pPr lvl="1" eaLnBrk="1" hangingPunct="1">
              <a:lnSpc>
                <a:spcPct val="90000"/>
              </a:lnSpc>
            </a:pPr>
            <a:r>
              <a:rPr lang="nb-NO" altLang="nb-NO" sz="2800" dirty="0">
                <a:latin typeface="Gill Sans MT" charset="0"/>
                <a:ea typeface="ＭＳ Ｐゴシック" charset="-128"/>
              </a:rPr>
              <a:t>Affektivt - følelser</a:t>
            </a:r>
          </a:p>
          <a:p>
            <a:pPr lvl="1" eaLnBrk="1" hangingPunct="1">
              <a:lnSpc>
                <a:spcPct val="90000"/>
              </a:lnSpc>
            </a:pPr>
            <a:r>
              <a:rPr lang="nb-NO" altLang="nb-NO" sz="2800" dirty="0">
                <a:latin typeface="Gill Sans MT" charset="0"/>
                <a:ea typeface="ＭＳ Ｐゴシック" charset="-128"/>
              </a:rPr>
              <a:t>Atferdsmessige kriterier – hva medarbeidere gjør</a:t>
            </a:r>
          </a:p>
          <a:p>
            <a:pPr lvl="1" eaLnBrk="1" hangingPunct="1">
              <a:lnSpc>
                <a:spcPct val="90000"/>
              </a:lnSpc>
            </a:pPr>
            <a:r>
              <a:rPr lang="nb-NO" altLang="nb-NO" sz="2800" dirty="0">
                <a:latin typeface="Gill Sans MT" charset="0"/>
                <a:ea typeface="ＭＳ Ｐゴシック" charset="-128"/>
              </a:rPr>
              <a:t>Indirekte - objektive resultater som sykefravær, penger spart/tjent, pasienter med vellykkede resultater av behandling</a:t>
            </a:r>
          </a:p>
        </p:txBody>
      </p:sp>
      <p:sp>
        <p:nvSpPr>
          <p:cNvPr id="47106" name="Rectangle 2"/>
          <p:cNvSpPr>
            <a:spLocks noGrp="1" noChangeArrowheads="1"/>
          </p:cNvSpPr>
          <p:nvPr>
            <p:ph type="title"/>
          </p:nvPr>
        </p:nvSpPr>
        <p:spPr>
          <a:xfrm>
            <a:off x="1975338" y="703386"/>
            <a:ext cx="7772400" cy="1055077"/>
          </a:xfrm>
        </p:spPr>
        <p:txBody>
          <a:bodyPr>
            <a:normAutofit/>
          </a:bodyPr>
          <a:lstStyle/>
          <a:p>
            <a:pPr eaLnBrk="1" hangingPunct="1">
              <a:defRPr/>
            </a:pPr>
            <a:r>
              <a:rPr lang="nb-NO" altLang="nb-NO" sz="3323">
                <a:effectLst>
                  <a:outerShdw blurRad="38100" dist="38100" dir="2700000" algn="tl">
                    <a:srgbClr val="C0C0C0"/>
                  </a:outerShdw>
                </a:effectLst>
                <a:latin typeface="Gill Sans MT" charset="0"/>
              </a:rPr>
              <a:t>Hva legger man i begrepet ledereffektivitet?</a:t>
            </a:r>
          </a:p>
        </p:txBody>
      </p:sp>
    </p:spTree>
    <p:extLst>
      <p:ext uri="{BB962C8B-B14F-4D97-AF65-F5344CB8AC3E}">
        <p14:creationId xmlns:p14="http://schemas.microsoft.com/office/powerpoint/2010/main" val="16783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29">
                                            <p:txEl>
                                              <p:pRg st="1" end="1"/>
                                            </p:txEl>
                                          </p:spTgt>
                                        </p:tgtEl>
                                        <p:attrNameLst>
                                          <p:attrName>style.visibility</p:attrName>
                                        </p:attrNameLst>
                                      </p:cBhvr>
                                      <p:to>
                                        <p:strVal val="visible"/>
                                      </p:to>
                                    </p:set>
                                    <p:animEffect transition="in" filter="blinds(horizontal)">
                                      <p:cBhvr>
                                        <p:cTn id="7" dur="500"/>
                                        <p:tgtEl>
                                          <p:spTgt spid="225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2529">
                                            <p:txEl>
                                              <p:pRg st="2" end="2"/>
                                            </p:txEl>
                                          </p:spTgt>
                                        </p:tgtEl>
                                        <p:attrNameLst>
                                          <p:attrName>style.visibility</p:attrName>
                                        </p:attrNameLst>
                                      </p:cBhvr>
                                      <p:to>
                                        <p:strVal val="visible"/>
                                      </p:to>
                                    </p:set>
                                    <p:animEffect transition="in" filter="checkerboard(across)">
                                      <p:cBhvr>
                                        <p:cTn id="12" dur="500"/>
                                        <p:tgtEl>
                                          <p:spTgt spid="225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2529">
                                            <p:txEl>
                                              <p:pRg st="3" end="3"/>
                                            </p:txEl>
                                          </p:spTgt>
                                        </p:tgtEl>
                                        <p:attrNameLst>
                                          <p:attrName>style.visibility</p:attrName>
                                        </p:attrNameLst>
                                      </p:cBhvr>
                                      <p:to>
                                        <p:strVal val="visible"/>
                                      </p:to>
                                    </p:set>
                                    <p:animEffect transition="in" filter="checkerboard(across)">
                                      <p:cBhvr>
                                        <p:cTn id="17" dur="500"/>
                                        <p:tgtEl>
                                          <p:spTgt spid="2252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2529">
                                            <p:txEl>
                                              <p:pRg st="4" end="4"/>
                                            </p:txEl>
                                          </p:spTgt>
                                        </p:tgtEl>
                                        <p:attrNameLst>
                                          <p:attrName>style.visibility</p:attrName>
                                        </p:attrNameLst>
                                      </p:cBhvr>
                                      <p:to>
                                        <p:strVal val="visible"/>
                                      </p:to>
                                    </p:set>
                                    <p:animEffect transition="in" filter="checkerboard(across)">
                                      <p:cBhvr>
                                        <p:cTn id="22" dur="500"/>
                                        <p:tgtEl>
                                          <p:spTgt spid="225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EE4B8A-1213-6E00-8541-18A668887ECB}"/>
              </a:ext>
            </a:extLst>
          </p:cNvPr>
          <p:cNvSpPr>
            <a:spLocks noGrp="1"/>
          </p:cNvSpPr>
          <p:nvPr>
            <p:ph type="title"/>
          </p:nvPr>
        </p:nvSpPr>
        <p:spPr/>
        <p:txBody>
          <a:bodyPr/>
          <a:lstStyle/>
          <a:p>
            <a:r>
              <a:rPr lang="nb-NO" dirty="0"/>
              <a:t>Teorier om ledelse</a:t>
            </a:r>
          </a:p>
        </p:txBody>
      </p:sp>
      <p:sp>
        <p:nvSpPr>
          <p:cNvPr id="3" name="Plassholder for innhold 2">
            <a:extLst>
              <a:ext uri="{FF2B5EF4-FFF2-40B4-BE49-F238E27FC236}">
                <a16:creationId xmlns:a16="http://schemas.microsoft.com/office/drawing/2014/main" id="{E6C3512B-5EC5-F443-2E85-5E7FEEDAD051}"/>
              </a:ext>
            </a:extLst>
          </p:cNvPr>
          <p:cNvSpPr>
            <a:spLocks noGrp="1"/>
          </p:cNvSpPr>
          <p:nvPr>
            <p:ph sz="half" idx="2"/>
          </p:nvPr>
        </p:nvSpPr>
        <p:spPr/>
        <p:txBody>
          <a:bodyPr/>
          <a:lstStyle/>
          <a:p>
            <a:r>
              <a:rPr lang="nb-NO" dirty="0"/>
              <a:t>Fullspektrumsmodellen – Transformasjonsledelse, Transaksjonsledelse, Passiv ledelse</a:t>
            </a:r>
          </a:p>
          <a:p>
            <a:r>
              <a:rPr lang="nb-NO" dirty="0"/>
              <a:t>Ohio begrepene (og liknende begreper): Klassisk ledelse forstått som Omtanke og Strukturering av arbeidet (Relasjons- og Oppgave-orientert ledelse).</a:t>
            </a:r>
          </a:p>
          <a:p>
            <a:r>
              <a:rPr lang="nb-NO" dirty="0"/>
              <a:t>Leader-</a:t>
            </a:r>
            <a:r>
              <a:rPr lang="nb-NO" dirty="0" err="1"/>
              <a:t>Member</a:t>
            </a:r>
            <a:r>
              <a:rPr lang="nb-NO" dirty="0"/>
              <a:t>- Exchange (LMX). Relasjonsorientert ledelse.</a:t>
            </a:r>
          </a:p>
          <a:p>
            <a:r>
              <a:rPr lang="nb-NO" dirty="0" err="1"/>
              <a:t>Economic</a:t>
            </a:r>
            <a:r>
              <a:rPr lang="nb-NO" dirty="0"/>
              <a:t> Leader-</a:t>
            </a:r>
            <a:r>
              <a:rPr lang="nb-NO" dirty="0" err="1"/>
              <a:t>Member</a:t>
            </a:r>
            <a:r>
              <a:rPr lang="nb-NO" dirty="0"/>
              <a:t>-Exchange (ELMX). Økonomisk basert ledelse.</a:t>
            </a:r>
          </a:p>
          <a:p>
            <a:r>
              <a:rPr lang="nb-NO" dirty="0"/>
              <a:t>Kollektive ledelsesformer (distribuert, delt og kollektiv ledelse)</a:t>
            </a:r>
          </a:p>
          <a:p>
            <a:r>
              <a:rPr lang="nb-NO" dirty="0"/>
              <a:t>Verdibaserte ledelsesformer (etisk, autentisk, tjenende ledelse)</a:t>
            </a:r>
          </a:p>
          <a:p>
            <a:r>
              <a:rPr lang="nb-NO" dirty="0" err="1"/>
              <a:t>Myndiggjørende</a:t>
            </a:r>
            <a:r>
              <a:rPr lang="nb-NO" dirty="0"/>
              <a:t> ledelse (inkludert selvledelse)</a:t>
            </a:r>
          </a:p>
          <a:p>
            <a:r>
              <a:rPr lang="nb-NO" dirty="0"/>
              <a:t>Destruktive ledelsesformer.</a:t>
            </a:r>
          </a:p>
        </p:txBody>
      </p:sp>
    </p:spTree>
    <p:extLst>
      <p:ext uri="{BB962C8B-B14F-4D97-AF65-F5344CB8AC3E}">
        <p14:creationId xmlns:p14="http://schemas.microsoft.com/office/powerpoint/2010/main" val="118861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56CA7D-E83F-4769-9AF9-F1F542DE7B43}"/>
              </a:ext>
            </a:extLst>
          </p:cNvPr>
          <p:cNvSpPr>
            <a:spLocks noGrp="1"/>
          </p:cNvSpPr>
          <p:nvPr>
            <p:ph type="title"/>
          </p:nvPr>
        </p:nvSpPr>
        <p:spPr>
          <a:xfrm>
            <a:off x="512732" y="488823"/>
            <a:ext cx="11568112" cy="744233"/>
          </a:xfrm>
        </p:spPr>
        <p:txBody>
          <a:bodyPr>
            <a:normAutofit fontScale="90000"/>
          </a:bodyPr>
          <a:lstStyle/>
          <a:p>
            <a:r>
              <a:rPr lang="nb-NO" dirty="0"/>
              <a:t>Integrerende perspektiv på god ledelse: Gary </a:t>
            </a:r>
            <a:r>
              <a:rPr lang="nb-NO" dirty="0" err="1"/>
              <a:t>Yukls</a:t>
            </a:r>
            <a:r>
              <a:rPr lang="nb-NO" dirty="0"/>
              <a:t> tre </a:t>
            </a:r>
            <a:r>
              <a:rPr lang="nb-NO" dirty="0" err="1"/>
              <a:t>meta</a:t>
            </a:r>
            <a:r>
              <a:rPr lang="nb-NO" dirty="0"/>
              <a:t>-kategorier</a:t>
            </a:r>
          </a:p>
        </p:txBody>
      </p:sp>
      <p:sp>
        <p:nvSpPr>
          <p:cNvPr id="4" name="Content Placeholder 2">
            <a:extLst>
              <a:ext uri="{FF2B5EF4-FFF2-40B4-BE49-F238E27FC236}">
                <a16:creationId xmlns:a16="http://schemas.microsoft.com/office/drawing/2014/main" id="{0AF36749-5C96-2927-FBBA-E0E4F9C1764D}"/>
              </a:ext>
            </a:extLst>
          </p:cNvPr>
          <p:cNvSpPr txBox="1">
            <a:spLocks/>
          </p:cNvSpPr>
          <p:nvPr/>
        </p:nvSpPr>
        <p:spPr>
          <a:xfrm>
            <a:off x="512732" y="1233056"/>
            <a:ext cx="10944225" cy="5285706"/>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b-NO" altLang="nb-NO" sz="1800" b="1" dirty="0"/>
              <a:t>Endringsorientering (essensen i transformasjonsledelse) – å skape endring, forståelse for endring, mening med arbeidet</a:t>
            </a:r>
          </a:p>
          <a:p>
            <a:pPr lvl="1"/>
            <a:r>
              <a:rPr lang="nb-NO" altLang="nb-NO" sz="1800" dirty="0"/>
              <a:t>Ledere finner frem til nye måter å gjøre ting på/nye aktiviteter</a:t>
            </a:r>
          </a:p>
          <a:p>
            <a:pPr lvl="1"/>
            <a:r>
              <a:rPr lang="nb-NO" altLang="nb-NO" sz="1800" dirty="0"/>
              <a:t>Lederen skaper visjon som bygger på verdier/moral og som gir arbeidet langsiktig mening.</a:t>
            </a:r>
          </a:p>
          <a:p>
            <a:pPr lvl="1"/>
            <a:r>
              <a:rPr lang="nb-NO" altLang="nb-NO" sz="1800" dirty="0"/>
              <a:t>Inspirere gjennom optimisme</a:t>
            </a:r>
          </a:p>
          <a:p>
            <a:r>
              <a:rPr lang="nb-NO" altLang="nb-NO" sz="1800" b="1" dirty="0"/>
              <a:t>Oppgave/resultatorientering – sette mål og følge opp.</a:t>
            </a:r>
          </a:p>
          <a:p>
            <a:pPr lvl="1"/>
            <a:r>
              <a:rPr lang="nb-NO" altLang="nb-NO" sz="1800" dirty="0"/>
              <a:t>Målsetting</a:t>
            </a:r>
          </a:p>
          <a:p>
            <a:pPr lvl="1"/>
            <a:r>
              <a:rPr lang="nb-NO" altLang="nb-NO" sz="1800" dirty="0"/>
              <a:t>Oppfølging</a:t>
            </a:r>
          </a:p>
          <a:p>
            <a:pPr lvl="1"/>
            <a:r>
              <a:rPr lang="nb-NO" altLang="nb-NO" sz="1800" dirty="0"/>
              <a:t>Ta opp avvik</a:t>
            </a:r>
          </a:p>
          <a:p>
            <a:pPr lvl="1"/>
            <a:r>
              <a:rPr lang="nb-NO" altLang="nb-NO" sz="1800" dirty="0"/>
              <a:t>Evaluere</a:t>
            </a:r>
          </a:p>
          <a:p>
            <a:r>
              <a:rPr lang="nb-NO" altLang="nb-NO" sz="1800" b="1" dirty="0"/>
              <a:t>Relasjonsorientering – å støtte og utvikle de som skal gjøre jobben.</a:t>
            </a:r>
          </a:p>
          <a:p>
            <a:pPr lvl="1"/>
            <a:r>
              <a:rPr lang="nb-NO" altLang="nb-NO" sz="1800" dirty="0"/>
              <a:t>Bruke tid sammen</a:t>
            </a:r>
          </a:p>
          <a:p>
            <a:pPr lvl="1"/>
            <a:r>
              <a:rPr lang="nb-NO" altLang="nb-NO" sz="1800" dirty="0"/>
              <a:t>Utvikle medarbeideres kompetanse</a:t>
            </a:r>
          </a:p>
          <a:p>
            <a:pPr lvl="1"/>
            <a:r>
              <a:rPr lang="nb-NO" altLang="nb-NO" sz="1800" dirty="0"/>
              <a:t>Støtte mestringsopplevelse gjennom kommunikasjon</a:t>
            </a:r>
          </a:p>
          <a:p>
            <a:pPr lvl="1"/>
            <a:r>
              <a:rPr lang="nb-NO" altLang="nb-NO" sz="1800" dirty="0"/>
              <a:t>Støtte samarbeid/selvstendighet</a:t>
            </a:r>
          </a:p>
        </p:txBody>
      </p:sp>
    </p:spTree>
    <p:extLst>
      <p:ext uri="{BB962C8B-B14F-4D97-AF65-F5344CB8AC3E}">
        <p14:creationId xmlns:p14="http://schemas.microsoft.com/office/powerpoint/2010/main" val="3954705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094966-554A-DCF4-B6EB-4B99D9807BAA}"/>
              </a:ext>
            </a:extLst>
          </p:cNvPr>
          <p:cNvSpPr>
            <a:spLocks noGrp="1"/>
          </p:cNvSpPr>
          <p:nvPr>
            <p:ph type="title"/>
          </p:nvPr>
        </p:nvSpPr>
        <p:spPr>
          <a:xfrm>
            <a:off x="623887" y="483920"/>
            <a:ext cx="10944225" cy="635889"/>
          </a:xfrm>
        </p:spPr>
        <p:txBody>
          <a:bodyPr>
            <a:normAutofit fontScale="90000"/>
          </a:bodyPr>
          <a:lstStyle/>
          <a:p>
            <a:r>
              <a:rPr lang="nb-NO" dirty="0"/>
              <a:t>Hva skal til for å utvikle seg i retning av å bli en fremragende leder?</a:t>
            </a:r>
          </a:p>
        </p:txBody>
      </p:sp>
      <p:sp>
        <p:nvSpPr>
          <p:cNvPr id="3" name="Plassholder for innhold 2">
            <a:extLst>
              <a:ext uri="{FF2B5EF4-FFF2-40B4-BE49-F238E27FC236}">
                <a16:creationId xmlns:a16="http://schemas.microsoft.com/office/drawing/2014/main" id="{640C9D98-7AD2-54AB-47EE-760C3AD19080}"/>
              </a:ext>
            </a:extLst>
          </p:cNvPr>
          <p:cNvSpPr>
            <a:spLocks noGrp="1"/>
          </p:cNvSpPr>
          <p:nvPr>
            <p:ph sz="half" idx="2"/>
          </p:nvPr>
        </p:nvSpPr>
        <p:spPr>
          <a:xfrm>
            <a:off x="623887" y="1620078"/>
            <a:ext cx="8645618" cy="3617843"/>
          </a:xfrm>
        </p:spPr>
        <p:txBody>
          <a:bodyPr/>
          <a:lstStyle/>
          <a:p>
            <a:r>
              <a:rPr lang="nb-NO" dirty="0"/>
              <a:t>Forstå hva ledelse er – og ikke er</a:t>
            </a:r>
          </a:p>
          <a:p>
            <a:r>
              <a:rPr lang="nb-NO" dirty="0"/>
              <a:t>Lær deg å utvikle handlingsrommet ditt i rollen</a:t>
            </a:r>
          </a:p>
          <a:p>
            <a:r>
              <a:rPr lang="nb-NO" dirty="0"/>
              <a:t>Lær deg gunstige </a:t>
            </a:r>
            <a:r>
              <a:rPr lang="nb-NO" dirty="0" err="1"/>
              <a:t>lederatferdsformer</a:t>
            </a:r>
            <a:endParaRPr lang="nb-NO" dirty="0"/>
          </a:p>
          <a:p>
            <a:r>
              <a:rPr lang="nb-NO" dirty="0"/>
              <a:t>Utvikle innsikt i fleksibel bruk av slike </a:t>
            </a:r>
            <a:r>
              <a:rPr lang="nb-NO" dirty="0" err="1"/>
              <a:t>atferdsformer</a:t>
            </a:r>
            <a:endParaRPr lang="nb-NO" dirty="0"/>
          </a:p>
          <a:p>
            <a:r>
              <a:rPr lang="nb-NO" dirty="0"/>
              <a:t>Ta tak i dine mindre bevisste sider som kan hindre deg i å bli en fremragende leder</a:t>
            </a:r>
          </a:p>
          <a:p>
            <a:r>
              <a:rPr lang="nb-NO" dirty="0"/>
              <a:t>Kunnskaper, tilbakemeldinger, refleksjon og selvinnsikt er nødvendig på veien mot fremragende ledelse</a:t>
            </a:r>
          </a:p>
          <a:p>
            <a:endParaRPr lang="nb-NO" dirty="0"/>
          </a:p>
        </p:txBody>
      </p:sp>
    </p:spTree>
    <p:extLst>
      <p:ext uri="{BB962C8B-B14F-4D97-AF65-F5344CB8AC3E}">
        <p14:creationId xmlns:p14="http://schemas.microsoft.com/office/powerpoint/2010/main" val="46946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A739A-4928-04BD-B0AA-53EEEA57B4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EABB35-1464-FBC0-4BC1-8BABC0F8A006}"/>
              </a:ext>
            </a:extLst>
          </p:cNvPr>
          <p:cNvSpPr>
            <a:spLocks noGrp="1"/>
          </p:cNvSpPr>
          <p:nvPr>
            <p:ph type="title"/>
          </p:nvPr>
        </p:nvSpPr>
        <p:spPr>
          <a:xfrm>
            <a:off x="623887" y="2764917"/>
            <a:ext cx="10944225" cy="635889"/>
          </a:xfrm>
        </p:spPr>
        <p:txBody>
          <a:bodyPr>
            <a:noAutofit/>
          </a:bodyPr>
          <a:lstStyle/>
          <a:p>
            <a:pPr algn="ctr"/>
            <a:r>
              <a:rPr lang="en-US" sz="4400" dirty="0"/>
              <a:t>Du </a:t>
            </a:r>
            <a:r>
              <a:rPr lang="en-US" sz="4400" dirty="0" err="1"/>
              <a:t>må</a:t>
            </a:r>
            <a:r>
              <a:rPr lang="en-US" sz="4400" dirty="0"/>
              <a:t> </a:t>
            </a:r>
            <a:r>
              <a:rPr lang="en-US" sz="4400" dirty="0" err="1"/>
              <a:t>også</a:t>
            </a:r>
            <a:r>
              <a:rPr lang="en-US" sz="4400" dirty="0"/>
              <a:t> </a:t>
            </a:r>
            <a:r>
              <a:rPr lang="en-US" sz="4400" dirty="0" err="1"/>
              <a:t>lære</a:t>
            </a:r>
            <a:r>
              <a:rPr lang="en-US" sz="4400" dirty="0"/>
              <a:t> </a:t>
            </a:r>
            <a:r>
              <a:rPr lang="en-US" sz="4400" dirty="0" err="1"/>
              <a:t>fleksibilitet</a:t>
            </a:r>
            <a:r>
              <a:rPr lang="en-US" sz="4400" dirty="0"/>
              <a:t> </a:t>
            </a:r>
            <a:r>
              <a:rPr lang="en-US" sz="4400" dirty="0" err="1"/>
              <a:t>i</a:t>
            </a:r>
            <a:r>
              <a:rPr lang="en-US" sz="4400" dirty="0"/>
              <a:t> de </a:t>
            </a:r>
            <a:r>
              <a:rPr lang="en-US" sz="4400" dirty="0" err="1"/>
              <a:t>tre</a:t>
            </a:r>
            <a:r>
              <a:rPr lang="en-US" sz="4400" dirty="0"/>
              <a:t> </a:t>
            </a:r>
            <a:r>
              <a:rPr lang="en-US" sz="4400" dirty="0" err="1"/>
              <a:t>væremåtene</a:t>
            </a:r>
            <a:endParaRPr lang="nb-NO" sz="4400" dirty="0"/>
          </a:p>
        </p:txBody>
      </p:sp>
      <p:sp>
        <p:nvSpPr>
          <p:cNvPr id="3" name="TekstSylinder 2">
            <a:extLst>
              <a:ext uri="{FF2B5EF4-FFF2-40B4-BE49-F238E27FC236}">
                <a16:creationId xmlns:a16="http://schemas.microsoft.com/office/drawing/2014/main" id="{8A84C2EA-0616-F772-7CEC-A3EF2BFAEAA4}"/>
              </a:ext>
            </a:extLst>
          </p:cNvPr>
          <p:cNvSpPr txBox="1"/>
          <p:nvPr/>
        </p:nvSpPr>
        <p:spPr>
          <a:xfrm>
            <a:off x="4841585" y="4643718"/>
            <a:ext cx="2508828" cy="369332"/>
          </a:xfrm>
          <a:prstGeom prst="rect">
            <a:avLst/>
          </a:prstGeom>
          <a:noFill/>
        </p:spPr>
        <p:txBody>
          <a:bodyPr wrap="none" rtlCol="0">
            <a:spAutoFit/>
          </a:bodyPr>
          <a:lstStyle/>
          <a:p>
            <a:r>
              <a:rPr lang="nb-NO" dirty="0" err="1"/>
              <a:t>Yukl</a:t>
            </a:r>
            <a:r>
              <a:rPr lang="nb-NO" dirty="0"/>
              <a:t> &amp; </a:t>
            </a:r>
            <a:r>
              <a:rPr lang="nb-NO" dirty="0" err="1"/>
              <a:t>Lepsinger</a:t>
            </a:r>
            <a:r>
              <a:rPr lang="nb-NO" dirty="0"/>
              <a:t>, 2004</a:t>
            </a:r>
          </a:p>
        </p:txBody>
      </p:sp>
    </p:spTree>
    <p:extLst>
      <p:ext uri="{BB962C8B-B14F-4D97-AF65-F5344CB8AC3E}">
        <p14:creationId xmlns:p14="http://schemas.microsoft.com/office/powerpoint/2010/main" val="2917458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D70A5F-CFDC-FFF2-C886-7BEAFEC6738D}"/>
              </a:ext>
            </a:extLst>
          </p:cNvPr>
          <p:cNvSpPr>
            <a:spLocks noGrp="1"/>
          </p:cNvSpPr>
          <p:nvPr>
            <p:ph type="title"/>
          </p:nvPr>
        </p:nvSpPr>
        <p:spPr>
          <a:xfrm>
            <a:off x="623888" y="237812"/>
            <a:ext cx="11388818" cy="881997"/>
          </a:xfrm>
        </p:spPr>
        <p:txBody>
          <a:bodyPr>
            <a:normAutofit fontScale="90000"/>
          </a:bodyPr>
          <a:lstStyle/>
          <a:p>
            <a:r>
              <a:rPr lang="nb-NO" dirty="0"/>
              <a:t>Hva må du som leder til enhver tid vurdere i forhold til dine reaksjoner og din væremåte?</a:t>
            </a:r>
          </a:p>
        </p:txBody>
      </p:sp>
      <p:sp>
        <p:nvSpPr>
          <p:cNvPr id="3" name="Plassholder for innhold 2">
            <a:extLst>
              <a:ext uri="{FF2B5EF4-FFF2-40B4-BE49-F238E27FC236}">
                <a16:creationId xmlns:a16="http://schemas.microsoft.com/office/drawing/2014/main" id="{5CA841D3-F6C2-E127-5986-5898C9909560}"/>
              </a:ext>
            </a:extLst>
          </p:cNvPr>
          <p:cNvSpPr>
            <a:spLocks noGrp="1"/>
          </p:cNvSpPr>
          <p:nvPr>
            <p:ph sz="half" idx="2"/>
          </p:nvPr>
        </p:nvSpPr>
        <p:spPr>
          <a:xfrm>
            <a:off x="623888" y="1258957"/>
            <a:ext cx="11156434" cy="4702456"/>
          </a:xfrm>
        </p:spPr>
        <p:txBody>
          <a:bodyPr/>
          <a:lstStyle/>
          <a:p>
            <a:r>
              <a:rPr lang="nb-NO" dirty="0"/>
              <a:t>Organisasjonen skal gjennom endrings- og tilpasningsprosesser:</a:t>
            </a:r>
          </a:p>
          <a:p>
            <a:pPr lvl="1"/>
            <a:r>
              <a:rPr lang="nb-NO" dirty="0"/>
              <a:t>Forutsetter endringsorientert ledelse</a:t>
            </a:r>
          </a:p>
          <a:p>
            <a:r>
              <a:rPr lang="nb-NO" dirty="0"/>
              <a:t>Organisasjonens fokus er produktivitet og kostnadskontroll:</a:t>
            </a:r>
          </a:p>
          <a:p>
            <a:pPr lvl="1"/>
            <a:r>
              <a:rPr lang="nb-NO" dirty="0"/>
              <a:t>Forutsetter oppgaveorientert ledelse</a:t>
            </a:r>
          </a:p>
          <a:p>
            <a:r>
              <a:rPr lang="nb-NO" dirty="0"/>
              <a:t>Menneskelige ressurser og relasjoner må endres og/eller forbedres:</a:t>
            </a:r>
          </a:p>
          <a:p>
            <a:pPr lvl="1"/>
            <a:r>
              <a:rPr lang="nb-NO" dirty="0"/>
              <a:t>Forutsetter relasjonsorientert ledelse</a:t>
            </a:r>
          </a:p>
          <a:p>
            <a:r>
              <a:rPr lang="nb-NO" dirty="0"/>
              <a:t>Kombinasjoner av de tre:</a:t>
            </a:r>
          </a:p>
          <a:p>
            <a:pPr lvl="1"/>
            <a:r>
              <a:rPr lang="nb-NO" dirty="0"/>
              <a:t>Høye endringskrav som oppleves krevende for medarbeiderne….</a:t>
            </a:r>
          </a:p>
          <a:p>
            <a:pPr lvl="1"/>
            <a:r>
              <a:rPr lang="nb-NO" dirty="0"/>
              <a:t>Høye produktivitetskrav og høy endringstakt som er krevende for medarbeiderne……..</a:t>
            </a:r>
          </a:p>
          <a:p>
            <a:pPr lvl="1"/>
            <a:r>
              <a:rPr lang="nb-NO" dirty="0"/>
              <a:t>Lave endringskrav, høye produktivitetskrav, og medarbeidere med god kompetanse, høy tilfredshet</a:t>
            </a:r>
          </a:p>
          <a:p>
            <a:pPr lvl="1"/>
            <a:r>
              <a:rPr lang="nb-NO" dirty="0" err="1"/>
              <a:t>Osv</a:t>
            </a:r>
            <a:r>
              <a:rPr lang="nb-NO" dirty="0"/>
              <a:t>…..</a:t>
            </a:r>
          </a:p>
        </p:txBody>
      </p:sp>
    </p:spTree>
    <p:extLst>
      <p:ext uri="{BB962C8B-B14F-4D97-AF65-F5344CB8AC3E}">
        <p14:creationId xmlns:p14="http://schemas.microsoft.com/office/powerpoint/2010/main" val="1079686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4A6510-0E61-08AA-CD3C-4C0140A770E9}"/>
              </a:ext>
            </a:extLst>
          </p:cNvPr>
          <p:cNvSpPr>
            <a:spLocks noGrp="1"/>
          </p:cNvSpPr>
          <p:nvPr>
            <p:ph type="title"/>
          </p:nvPr>
        </p:nvSpPr>
        <p:spPr>
          <a:xfrm>
            <a:off x="843807" y="2793111"/>
            <a:ext cx="10944225" cy="635889"/>
          </a:xfrm>
        </p:spPr>
        <p:txBody>
          <a:bodyPr>
            <a:noAutofit/>
          </a:bodyPr>
          <a:lstStyle/>
          <a:p>
            <a:pPr algn="ctr"/>
            <a:r>
              <a:rPr lang="nb-NO" sz="4400" dirty="0"/>
              <a:t>Er ledelse viktig?</a:t>
            </a:r>
          </a:p>
        </p:txBody>
      </p:sp>
    </p:spTree>
    <p:extLst>
      <p:ext uri="{BB962C8B-B14F-4D97-AF65-F5344CB8AC3E}">
        <p14:creationId xmlns:p14="http://schemas.microsoft.com/office/powerpoint/2010/main" val="665367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AA3EEAA-0623-913D-4CF7-7E41AC72CC10}"/>
              </a:ext>
            </a:extLst>
          </p:cNvPr>
          <p:cNvPicPr>
            <a:picLocks noGrp="1" noChangeAspect="1"/>
          </p:cNvPicPr>
          <p:nvPr>
            <p:ph sz="half" idx="2"/>
          </p:nvPr>
        </p:nvPicPr>
        <p:blipFill>
          <a:blip r:embed="rId2"/>
          <a:stretch/>
        </p:blipFill>
        <p:spPr>
          <a:xfrm>
            <a:off x="2435731" y="1258957"/>
            <a:ext cx="7998632" cy="4479234"/>
          </a:xfrm>
          <a:prstGeom prst="rect">
            <a:avLst/>
          </a:prstGeom>
          <a:noFill/>
        </p:spPr>
      </p:pic>
      <p:sp>
        <p:nvSpPr>
          <p:cNvPr id="7" name="TextBox 6">
            <a:extLst>
              <a:ext uri="{FF2B5EF4-FFF2-40B4-BE49-F238E27FC236}">
                <a16:creationId xmlns:a16="http://schemas.microsoft.com/office/drawing/2014/main" id="{8619030A-0E0F-81FF-29FE-3DC42EDC2F75}"/>
              </a:ext>
            </a:extLst>
          </p:cNvPr>
          <p:cNvSpPr txBox="1"/>
          <p:nvPr/>
        </p:nvSpPr>
        <p:spPr>
          <a:xfrm>
            <a:off x="2824480" y="6184511"/>
            <a:ext cx="5819991" cy="369332"/>
          </a:xfrm>
          <a:prstGeom prst="rect">
            <a:avLst/>
          </a:prstGeom>
          <a:noFill/>
        </p:spPr>
        <p:txBody>
          <a:bodyPr wrap="none" rtlCol="0">
            <a:spAutoFit/>
          </a:bodyPr>
          <a:lstStyle/>
          <a:p>
            <a:r>
              <a:rPr lang="en-US" dirty="0"/>
              <a:t>Kilde for </a:t>
            </a:r>
            <a:r>
              <a:rPr lang="en-US" dirty="0" err="1"/>
              <a:t>bilde</a:t>
            </a:r>
            <a:r>
              <a:rPr lang="en-US" dirty="0"/>
              <a:t>: </a:t>
            </a:r>
            <a:r>
              <a:rPr lang="nb-NO" dirty="0" err="1">
                <a:hlinkClick r:id="rId3"/>
              </a:rPr>
              <a:t>Søbakken</a:t>
            </a:r>
            <a:r>
              <a:rPr lang="nb-NO" dirty="0">
                <a:hlinkClick r:id="rId3"/>
              </a:rPr>
              <a:t> sykehjem - Larvik kommune</a:t>
            </a:r>
            <a:r>
              <a:rPr lang="en-US" dirty="0"/>
              <a:t> </a:t>
            </a:r>
            <a:endParaRPr lang="nb-NO" dirty="0"/>
          </a:p>
        </p:txBody>
      </p:sp>
      <p:pic>
        <p:nvPicPr>
          <p:cNvPr id="2" name="Picture 1">
            <a:extLst>
              <a:ext uri="{FF2B5EF4-FFF2-40B4-BE49-F238E27FC236}">
                <a16:creationId xmlns:a16="http://schemas.microsoft.com/office/drawing/2014/main" id="{9ECF9D99-13AC-A247-1258-D2A52F701B84}"/>
              </a:ext>
            </a:extLst>
          </p:cNvPr>
          <p:cNvPicPr>
            <a:picLocks noChangeAspect="1"/>
          </p:cNvPicPr>
          <p:nvPr/>
        </p:nvPicPr>
        <p:blipFill>
          <a:blip r:embed="rId4"/>
          <a:stretch>
            <a:fillRect/>
          </a:stretch>
        </p:blipFill>
        <p:spPr>
          <a:xfrm>
            <a:off x="345162" y="3190523"/>
            <a:ext cx="1751522" cy="2547668"/>
          </a:xfrm>
          <a:prstGeom prst="rect">
            <a:avLst/>
          </a:prstGeom>
        </p:spPr>
      </p:pic>
    </p:spTree>
    <p:extLst>
      <p:ext uri="{BB962C8B-B14F-4D97-AF65-F5344CB8AC3E}">
        <p14:creationId xmlns:p14="http://schemas.microsoft.com/office/powerpoint/2010/main" val="1927635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80705A-45B7-B04F-F2F4-5BC423A15BB8}"/>
              </a:ext>
            </a:extLst>
          </p:cNvPr>
          <p:cNvPicPr>
            <a:picLocks noChangeAspect="1"/>
          </p:cNvPicPr>
          <p:nvPr/>
        </p:nvPicPr>
        <p:blipFill>
          <a:blip r:embed="rId2"/>
          <a:srcRect t="1498" b="14232"/>
          <a:stretch>
            <a:fillRect/>
          </a:stretch>
        </p:blipFill>
        <p:spPr>
          <a:xfrm>
            <a:off x="20" y="0"/>
            <a:ext cx="12191980" cy="6857990"/>
          </a:xfrm>
          <a:prstGeom prst="rect">
            <a:avLst/>
          </a:prstGeom>
          <a:noFill/>
        </p:spPr>
      </p:pic>
      <p:sp>
        <p:nvSpPr>
          <p:cNvPr id="6" name="TextBox 5">
            <a:extLst>
              <a:ext uri="{FF2B5EF4-FFF2-40B4-BE49-F238E27FC236}">
                <a16:creationId xmlns:a16="http://schemas.microsoft.com/office/drawing/2014/main" id="{30C0CCFE-E12E-2FE2-AE5B-4CEDFFB24163}"/>
              </a:ext>
            </a:extLst>
          </p:cNvPr>
          <p:cNvSpPr txBox="1"/>
          <p:nvPr/>
        </p:nvSpPr>
        <p:spPr>
          <a:xfrm>
            <a:off x="7708740" y="6250329"/>
            <a:ext cx="4184268" cy="44878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900" kern="1200" dirty="0">
                <a:solidFill>
                  <a:schemeClr val="accent2"/>
                </a:solidFill>
                <a:latin typeface="+mj-lt"/>
                <a:ea typeface="+mj-ea"/>
                <a:cs typeface="+mj-cs"/>
              </a:rPr>
              <a:t>Kilde for </a:t>
            </a:r>
            <a:r>
              <a:rPr lang="en-US" sz="900" kern="1200" dirty="0" err="1">
                <a:solidFill>
                  <a:schemeClr val="accent2"/>
                </a:solidFill>
                <a:latin typeface="+mj-lt"/>
                <a:ea typeface="+mj-ea"/>
                <a:cs typeface="+mj-cs"/>
              </a:rPr>
              <a:t>bilde</a:t>
            </a:r>
            <a:r>
              <a:rPr lang="en-US" sz="900" kern="1200" dirty="0">
                <a:solidFill>
                  <a:schemeClr val="accent2"/>
                </a:solidFill>
                <a:latin typeface="+mj-lt"/>
                <a:ea typeface="+mj-ea"/>
                <a:cs typeface="+mj-cs"/>
              </a:rPr>
              <a:t>: </a:t>
            </a:r>
            <a:r>
              <a:rPr lang="en-US" sz="900" kern="1200" dirty="0">
                <a:solidFill>
                  <a:schemeClr val="accent2"/>
                </a:solidFill>
                <a:latin typeface="+mj-lt"/>
                <a:ea typeface="+mj-ea"/>
                <a:cs typeface="+mj-cs"/>
                <a:hlinkClick r:id="rId3">
                  <a:extLst>
                    <a:ext uri="{A12FA001-AC4F-418D-AE19-62706E023703}">
                      <ahyp:hlinkClr xmlns:ahyp="http://schemas.microsoft.com/office/drawing/2018/hyperlinkcolor" val="tx"/>
                    </a:ext>
                  </a:extLst>
                </a:hlinkClick>
              </a:rPr>
              <a:t>Trump </a:t>
            </a:r>
            <a:r>
              <a:rPr lang="en-US" sz="900" kern="1200" dirty="0" err="1">
                <a:solidFill>
                  <a:schemeClr val="accent2"/>
                </a:solidFill>
                <a:latin typeface="+mj-lt"/>
                <a:ea typeface="+mj-ea"/>
                <a:cs typeface="+mj-cs"/>
                <a:hlinkClick r:id="rId3">
                  <a:extLst>
                    <a:ext uri="{A12FA001-AC4F-418D-AE19-62706E023703}">
                      <ahyp:hlinkClr xmlns:ahyp="http://schemas.microsoft.com/office/drawing/2018/hyperlinkcolor" val="tx"/>
                    </a:ext>
                  </a:extLst>
                </a:hlinkClick>
              </a:rPr>
              <a:t>veut</a:t>
            </a:r>
            <a:r>
              <a:rPr lang="en-US" sz="900" kern="1200" dirty="0">
                <a:solidFill>
                  <a:schemeClr val="accent2"/>
                </a:solidFill>
                <a:latin typeface="+mj-lt"/>
                <a:ea typeface="+mj-ea"/>
                <a:cs typeface="+mj-cs"/>
                <a:hlinkClick r:id="rId3">
                  <a:extLst>
                    <a:ext uri="{A12FA001-AC4F-418D-AE19-62706E023703}">
                      <ahyp:hlinkClr xmlns:ahyp="http://schemas.microsoft.com/office/drawing/2018/hyperlinkcolor" val="tx"/>
                    </a:ext>
                  </a:extLst>
                </a:hlinkClick>
              </a:rPr>
              <a:t> «planter le </a:t>
            </a:r>
            <a:r>
              <a:rPr lang="en-US" sz="900" kern="1200" dirty="0" err="1">
                <a:solidFill>
                  <a:schemeClr val="accent2"/>
                </a:solidFill>
                <a:latin typeface="+mj-lt"/>
                <a:ea typeface="+mj-ea"/>
                <a:cs typeface="+mj-cs"/>
                <a:hlinkClick r:id="rId3">
                  <a:extLst>
                    <a:ext uri="{A12FA001-AC4F-418D-AE19-62706E023703}">
                      <ahyp:hlinkClr xmlns:ahyp="http://schemas.microsoft.com/office/drawing/2018/hyperlinkcolor" val="tx"/>
                    </a:ext>
                  </a:extLst>
                </a:hlinkClick>
              </a:rPr>
              <a:t>drapeau</a:t>
            </a:r>
            <a:r>
              <a:rPr lang="en-US" sz="900" kern="1200" dirty="0">
                <a:solidFill>
                  <a:schemeClr val="accent2"/>
                </a:solidFill>
                <a:latin typeface="+mj-lt"/>
                <a:ea typeface="+mj-ea"/>
                <a:cs typeface="+mj-cs"/>
                <a:hlinkClick r:id="rId3">
                  <a:extLst>
                    <a:ext uri="{A12FA001-AC4F-418D-AE19-62706E023703}">
                      <ahyp:hlinkClr xmlns:ahyp="http://schemas.microsoft.com/office/drawing/2018/hyperlinkcolor" val="tx"/>
                    </a:ext>
                  </a:extLst>
                </a:hlinkClick>
              </a:rPr>
              <a:t> </a:t>
            </a:r>
            <a:r>
              <a:rPr lang="en-US" sz="900" kern="1200" dirty="0" err="1">
                <a:solidFill>
                  <a:schemeClr val="accent2"/>
                </a:solidFill>
                <a:latin typeface="+mj-lt"/>
                <a:ea typeface="+mj-ea"/>
                <a:cs typeface="+mj-cs"/>
                <a:hlinkClick r:id="rId3">
                  <a:extLst>
                    <a:ext uri="{A12FA001-AC4F-418D-AE19-62706E023703}">
                      <ahyp:hlinkClr xmlns:ahyp="http://schemas.microsoft.com/office/drawing/2018/hyperlinkcolor" val="tx"/>
                    </a:ext>
                  </a:extLst>
                </a:hlinkClick>
              </a:rPr>
              <a:t>américain</a:t>
            </a:r>
            <a:r>
              <a:rPr lang="en-US" sz="900" kern="1200" dirty="0">
                <a:solidFill>
                  <a:schemeClr val="accent2"/>
                </a:solidFill>
                <a:latin typeface="+mj-lt"/>
                <a:ea typeface="+mj-ea"/>
                <a:cs typeface="+mj-cs"/>
                <a:hlinkClick r:id="rId3">
                  <a:extLst>
                    <a:ext uri="{A12FA001-AC4F-418D-AE19-62706E023703}">
                      <ahyp:hlinkClr xmlns:ahyp="http://schemas.microsoft.com/office/drawing/2018/hyperlinkcolor" val="tx"/>
                    </a:ext>
                  </a:extLst>
                </a:hlinkClick>
              </a:rPr>
              <a:t> sur la </a:t>
            </a:r>
            <a:r>
              <a:rPr lang="en-US" sz="900" kern="1200" dirty="0" err="1">
                <a:solidFill>
                  <a:schemeClr val="accent2"/>
                </a:solidFill>
                <a:latin typeface="+mj-lt"/>
                <a:ea typeface="+mj-ea"/>
                <a:cs typeface="+mj-cs"/>
                <a:hlinkClick r:id="rId3">
                  <a:extLst>
                    <a:ext uri="{A12FA001-AC4F-418D-AE19-62706E023703}">
                      <ahyp:hlinkClr xmlns:ahyp="http://schemas.microsoft.com/office/drawing/2018/hyperlinkcolor" val="tx"/>
                    </a:ext>
                  </a:extLst>
                </a:hlinkClick>
              </a:rPr>
              <a:t>planète</a:t>
            </a:r>
            <a:r>
              <a:rPr lang="en-US" sz="900" kern="1200" dirty="0">
                <a:solidFill>
                  <a:schemeClr val="accent2"/>
                </a:solidFill>
                <a:latin typeface="+mj-lt"/>
                <a:ea typeface="+mj-ea"/>
                <a:cs typeface="+mj-cs"/>
                <a:hlinkClick r:id="rId3">
                  <a:extLst>
                    <a:ext uri="{A12FA001-AC4F-418D-AE19-62706E023703}">
                      <ahyp:hlinkClr xmlns:ahyp="http://schemas.microsoft.com/office/drawing/2018/hyperlinkcolor" val="tx"/>
                    </a:ext>
                  </a:extLst>
                </a:hlinkClick>
              </a:rPr>
              <a:t> Mars» - Les Affaires</a:t>
            </a:r>
            <a:endParaRPr lang="en-US" sz="900" kern="1200" dirty="0">
              <a:solidFill>
                <a:schemeClr val="accent2"/>
              </a:solidFill>
              <a:latin typeface="+mj-lt"/>
              <a:ea typeface="+mj-ea"/>
              <a:cs typeface="+mj-cs"/>
            </a:endParaRPr>
          </a:p>
        </p:txBody>
      </p:sp>
    </p:spTree>
    <p:extLst>
      <p:ext uri="{BB962C8B-B14F-4D97-AF65-F5344CB8AC3E}">
        <p14:creationId xmlns:p14="http://schemas.microsoft.com/office/powerpoint/2010/main" val="2221370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graphicFrame>
        <p:nvGraphicFramePr>
          <p:cNvPr id="3" name="Table 2">
            <a:extLst>
              <a:ext uri="{FF2B5EF4-FFF2-40B4-BE49-F238E27FC236}">
                <a16:creationId xmlns:a16="http://schemas.microsoft.com/office/drawing/2014/main" id="{5E5336E5-6280-7866-B60E-54C40FEDAB6A}"/>
              </a:ext>
            </a:extLst>
          </p:cNvPr>
          <p:cNvGraphicFramePr>
            <a:graphicFrameLocks noGrp="1"/>
          </p:cNvGraphicFramePr>
          <p:nvPr/>
        </p:nvGraphicFramePr>
        <p:xfrm>
          <a:off x="2489200" y="1747520"/>
          <a:ext cx="7213600" cy="3525520"/>
        </p:xfrm>
        <a:graphic>
          <a:graphicData uri="http://schemas.openxmlformats.org/drawingml/2006/table">
            <a:tbl>
              <a:tblPr firstRow="1" bandRow="1">
                <a:tableStyleId>{5C22544A-7EE6-4342-B048-85BDC9FD1C3A}</a:tableStyleId>
              </a:tblPr>
              <a:tblGrid>
                <a:gridCol w="3606800">
                  <a:extLst>
                    <a:ext uri="{9D8B030D-6E8A-4147-A177-3AD203B41FA5}">
                      <a16:colId xmlns:a16="http://schemas.microsoft.com/office/drawing/2014/main" val="1796560375"/>
                    </a:ext>
                  </a:extLst>
                </a:gridCol>
                <a:gridCol w="3606800">
                  <a:extLst>
                    <a:ext uri="{9D8B030D-6E8A-4147-A177-3AD203B41FA5}">
                      <a16:colId xmlns:a16="http://schemas.microsoft.com/office/drawing/2014/main" val="996630396"/>
                    </a:ext>
                  </a:extLst>
                </a:gridCol>
              </a:tblGrid>
              <a:tr h="1762760">
                <a:tc>
                  <a:txBody>
                    <a:bodyPr/>
                    <a:lstStyle/>
                    <a:p>
                      <a:r>
                        <a:rPr lang="en-US" sz="2800" dirty="0"/>
                        <a:t>Mer </a:t>
                      </a:r>
                      <a:r>
                        <a:rPr lang="en-US" sz="2800" dirty="0" err="1"/>
                        <a:t>kompetanse</a:t>
                      </a:r>
                      <a:endParaRPr lang="en-US" sz="2800" dirty="0"/>
                    </a:p>
                    <a:p>
                      <a:r>
                        <a:rPr lang="en-US" sz="2800" dirty="0" err="1"/>
                        <a:t>Mindre</a:t>
                      </a:r>
                      <a:r>
                        <a:rPr lang="en-US" sz="2800" dirty="0"/>
                        <a:t> </a:t>
                      </a:r>
                      <a:r>
                        <a:rPr lang="en-US" sz="2800" dirty="0" err="1"/>
                        <a:t>konstruktiv</a:t>
                      </a:r>
                      <a:r>
                        <a:rPr lang="en-US" sz="2800" dirty="0"/>
                        <a:t> </a:t>
                      </a:r>
                      <a:r>
                        <a:rPr lang="en-US" sz="2800" dirty="0" err="1"/>
                        <a:t>atferd</a:t>
                      </a:r>
                      <a:endParaRPr lang="nb-NO" sz="2800" dirty="0"/>
                    </a:p>
                  </a:txBody>
                  <a:tcPr/>
                </a:tc>
                <a:tc>
                  <a:txBody>
                    <a:bodyPr/>
                    <a:lstStyle/>
                    <a:p>
                      <a:r>
                        <a:rPr lang="en-US" sz="2800" dirty="0"/>
                        <a:t>Mer </a:t>
                      </a:r>
                      <a:r>
                        <a:rPr lang="en-US" sz="2800" dirty="0" err="1"/>
                        <a:t>kompetanse</a:t>
                      </a:r>
                      <a:endParaRPr lang="en-US" sz="2800" dirty="0"/>
                    </a:p>
                    <a:p>
                      <a:r>
                        <a:rPr lang="en-US" sz="2800" dirty="0" err="1"/>
                        <a:t>Konstruktiv</a:t>
                      </a:r>
                      <a:r>
                        <a:rPr lang="en-US" sz="2800" dirty="0"/>
                        <a:t> </a:t>
                      </a:r>
                      <a:r>
                        <a:rPr lang="en-US" sz="2800" dirty="0" err="1"/>
                        <a:t>atferd</a:t>
                      </a:r>
                      <a:endParaRPr lang="nb-NO" sz="2800" dirty="0"/>
                    </a:p>
                  </a:txBody>
                  <a:tcPr/>
                </a:tc>
                <a:extLst>
                  <a:ext uri="{0D108BD9-81ED-4DB2-BD59-A6C34878D82A}">
                    <a16:rowId xmlns:a16="http://schemas.microsoft.com/office/drawing/2014/main" val="2817351061"/>
                  </a:ext>
                </a:extLst>
              </a:tr>
              <a:tr h="1762760">
                <a:tc>
                  <a:txBody>
                    <a:bodyPr/>
                    <a:lstStyle/>
                    <a:p>
                      <a:r>
                        <a:rPr lang="en-US" sz="2800" dirty="0" err="1"/>
                        <a:t>Mindre</a:t>
                      </a:r>
                      <a:r>
                        <a:rPr lang="en-US" sz="2800" dirty="0"/>
                        <a:t> </a:t>
                      </a:r>
                      <a:r>
                        <a:rPr lang="en-US" sz="2800" dirty="0" err="1"/>
                        <a:t>kompetanse</a:t>
                      </a:r>
                      <a:endParaRPr lang="en-US" sz="2800" dirty="0"/>
                    </a:p>
                    <a:p>
                      <a:r>
                        <a:rPr lang="en-US" sz="2800" dirty="0" err="1"/>
                        <a:t>Mindre</a:t>
                      </a:r>
                      <a:r>
                        <a:rPr lang="en-US" sz="2800" dirty="0"/>
                        <a:t> </a:t>
                      </a:r>
                      <a:r>
                        <a:rPr lang="en-US" sz="2800" dirty="0" err="1"/>
                        <a:t>konstruktiv</a:t>
                      </a:r>
                      <a:r>
                        <a:rPr lang="en-US" sz="2800" dirty="0"/>
                        <a:t> </a:t>
                      </a:r>
                      <a:r>
                        <a:rPr lang="en-US" sz="2800" dirty="0" err="1"/>
                        <a:t>atferd</a:t>
                      </a:r>
                      <a:endParaRPr lang="nb-NO" sz="2800" dirty="0"/>
                    </a:p>
                  </a:txBody>
                  <a:tcPr/>
                </a:tc>
                <a:tc>
                  <a:txBody>
                    <a:bodyPr/>
                    <a:lstStyle/>
                    <a:p>
                      <a:r>
                        <a:rPr lang="en-US" sz="2800" dirty="0" err="1"/>
                        <a:t>Mindre</a:t>
                      </a:r>
                      <a:r>
                        <a:rPr lang="en-US" sz="2800" dirty="0"/>
                        <a:t> </a:t>
                      </a:r>
                      <a:r>
                        <a:rPr lang="en-US" sz="2800" dirty="0" err="1"/>
                        <a:t>kompetanse</a:t>
                      </a:r>
                      <a:endParaRPr lang="en-US" sz="2800" dirty="0"/>
                    </a:p>
                    <a:p>
                      <a:r>
                        <a:rPr lang="en-US" sz="2800" dirty="0" err="1"/>
                        <a:t>Konstruktiv</a:t>
                      </a:r>
                      <a:r>
                        <a:rPr lang="en-US" sz="2800" dirty="0"/>
                        <a:t> </a:t>
                      </a:r>
                      <a:r>
                        <a:rPr lang="en-US" sz="2800" dirty="0" err="1"/>
                        <a:t>atferd</a:t>
                      </a:r>
                      <a:endParaRPr lang="nb-NO" sz="2800" dirty="0"/>
                    </a:p>
                  </a:txBody>
                  <a:tcPr/>
                </a:tc>
                <a:extLst>
                  <a:ext uri="{0D108BD9-81ED-4DB2-BD59-A6C34878D82A}">
                    <a16:rowId xmlns:a16="http://schemas.microsoft.com/office/drawing/2014/main" val="370702654"/>
                  </a:ext>
                </a:extLst>
              </a:tr>
            </a:tbl>
          </a:graphicData>
        </a:graphic>
      </p:graphicFrame>
      <p:sp>
        <p:nvSpPr>
          <p:cNvPr id="4" name="TextBox 3">
            <a:extLst>
              <a:ext uri="{FF2B5EF4-FFF2-40B4-BE49-F238E27FC236}">
                <a16:creationId xmlns:a16="http://schemas.microsoft.com/office/drawing/2014/main" id="{4BD3D970-E1AF-C333-1FC7-CEF522B891E5}"/>
              </a:ext>
            </a:extLst>
          </p:cNvPr>
          <p:cNvSpPr txBox="1"/>
          <p:nvPr/>
        </p:nvSpPr>
        <p:spPr>
          <a:xfrm>
            <a:off x="5388114" y="5526516"/>
            <a:ext cx="1547218" cy="400110"/>
          </a:xfrm>
          <a:prstGeom prst="rect">
            <a:avLst/>
          </a:prstGeom>
          <a:noFill/>
        </p:spPr>
        <p:txBody>
          <a:bodyPr wrap="none" rtlCol="0">
            <a:spAutoFit/>
          </a:bodyPr>
          <a:lstStyle/>
          <a:p>
            <a:r>
              <a:rPr lang="en-US" sz="2000" dirty="0" err="1"/>
              <a:t>Lederatferd</a:t>
            </a:r>
            <a:endParaRPr lang="nb-NO" sz="2000" dirty="0"/>
          </a:p>
        </p:txBody>
      </p:sp>
      <p:sp>
        <p:nvSpPr>
          <p:cNvPr id="5" name="TextBox 4">
            <a:extLst>
              <a:ext uri="{FF2B5EF4-FFF2-40B4-BE49-F238E27FC236}">
                <a16:creationId xmlns:a16="http://schemas.microsoft.com/office/drawing/2014/main" id="{3043EC30-70E8-2DB1-3869-8AC5BF9C0DB8}"/>
              </a:ext>
            </a:extLst>
          </p:cNvPr>
          <p:cNvSpPr txBox="1"/>
          <p:nvPr/>
        </p:nvSpPr>
        <p:spPr>
          <a:xfrm>
            <a:off x="176848" y="3325614"/>
            <a:ext cx="2217274" cy="400110"/>
          </a:xfrm>
          <a:prstGeom prst="rect">
            <a:avLst/>
          </a:prstGeom>
          <a:noFill/>
        </p:spPr>
        <p:txBody>
          <a:bodyPr wrap="none" rtlCol="0">
            <a:spAutoFit/>
          </a:bodyPr>
          <a:lstStyle/>
          <a:p>
            <a:r>
              <a:rPr lang="en-US" sz="2000" dirty="0" err="1"/>
              <a:t>Lederkompetanse</a:t>
            </a:r>
            <a:endParaRPr lang="nb-NO" sz="2000" dirty="0"/>
          </a:p>
        </p:txBody>
      </p:sp>
      <p:sp>
        <p:nvSpPr>
          <p:cNvPr id="7" name="Oval 6">
            <a:extLst>
              <a:ext uri="{FF2B5EF4-FFF2-40B4-BE49-F238E27FC236}">
                <a16:creationId xmlns:a16="http://schemas.microsoft.com/office/drawing/2014/main" id="{B3896B00-8596-058C-5580-6506FF68D343}"/>
              </a:ext>
            </a:extLst>
          </p:cNvPr>
          <p:cNvSpPr/>
          <p:nvPr/>
        </p:nvSpPr>
        <p:spPr>
          <a:xfrm>
            <a:off x="5831840" y="1378188"/>
            <a:ext cx="4084320" cy="205081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953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F8D484-5E53-96C2-4DAE-F96C2EFF8C7E}"/>
              </a:ext>
            </a:extLst>
          </p:cNvPr>
          <p:cNvSpPr>
            <a:spLocks noGrp="1"/>
          </p:cNvSpPr>
          <p:nvPr>
            <p:ph type="title"/>
          </p:nvPr>
        </p:nvSpPr>
        <p:spPr>
          <a:xfrm>
            <a:off x="399769" y="251617"/>
            <a:ext cx="10944225" cy="635889"/>
          </a:xfrm>
        </p:spPr>
        <p:txBody>
          <a:bodyPr>
            <a:normAutofit fontScale="90000"/>
          </a:bodyPr>
          <a:lstStyle/>
          <a:p>
            <a:r>
              <a:rPr lang="nb-NO" dirty="0"/>
              <a:t>Meta-analyser med relevans for endrings-, oppgave- og relasjonsorientert ledelse</a:t>
            </a:r>
          </a:p>
        </p:txBody>
      </p:sp>
      <p:sp>
        <p:nvSpPr>
          <p:cNvPr id="3" name="Plassholder for innhold 2">
            <a:extLst>
              <a:ext uri="{FF2B5EF4-FFF2-40B4-BE49-F238E27FC236}">
                <a16:creationId xmlns:a16="http://schemas.microsoft.com/office/drawing/2014/main" id="{FB0C6873-C8BD-0212-6E66-EFA127A1BCAA}"/>
              </a:ext>
            </a:extLst>
          </p:cNvPr>
          <p:cNvSpPr>
            <a:spLocks noGrp="1"/>
          </p:cNvSpPr>
          <p:nvPr>
            <p:ph sz="half" idx="2"/>
          </p:nvPr>
        </p:nvSpPr>
        <p:spPr>
          <a:xfrm>
            <a:off x="0" y="1149544"/>
            <a:ext cx="11743765" cy="4820950"/>
          </a:xfrm>
        </p:spPr>
        <p:txBody>
          <a:bodyPr/>
          <a:lstStyle/>
          <a:p>
            <a:r>
              <a:rPr lang="nb-NO" sz="2000" dirty="0"/>
              <a:t>Meta-analyser på transformasjonsledelse kan tolkes som effekter av endringsorientert ledelse (en hel del referanser; </a:t>
            </a:r>
            <a:r>
              <a:rPr lang="nb-NO" sz="2000" dirty="0" err="1"/>
              <a:t>feks</a:t>
            </a:r>
            <a:r>
              <a:rPr lang="nb-NO" sz="2000" dirty="0"/>
              <a:t> Ng (2017)).</a:t>
            </a:r>
          </a:p>
          <a:p>
            <a:r>
              <a:rPr lang="nb-NO" sz="2000" dirty="0"/>
              <a:t>Meta-analyse på Ohio oppgaveorientert og relasjonsorientert ledelse kan også legges til grunn (</a:t>
            </a:r>
            <a:r>
              <a:rPr lang="nb-NO" sz="2000" dirty="0" err="1"/>
              <a:t>Judge</a:t>
            </a:r>
            <a:r>
              <a:rPr lang="nb-NO" sz="2000" dirty="0"/>
              <a:t> et al, 2004).</a:t>
            </a:r>
          </a:p>
          <a:p>
            <a:r>
              <a:rPr lang="nb-NO" sz="2000" dirty="0"/>
              <a:t>Meta-analyser av Leader-</a:t>
            </a:r>
            <a:r>
              <a:rPr lang="nb-NO" sz="2000" dirty="0" err="1"/>
              <a:t>Member</a:t>
            </a:r>
            <a:r>
              <a:rPr lang="nb-NO" sz="2000" dirty="0"/>
              <a:t>-Exchange (LMX) kan tolkes som effekter av relasjonsorientert ledelse (en hel del referanser; </a:t>
            </a:r>
            <a:r>
              <a:rPr lang="nb-NO" sz="2000" dirty="0" err="1"/>
              <a:t>feks</a:t>
            </a:r>
            <a:r>
              <a:rPr lang="nb-NO" sz="2000" dirty="0"/>
              <a:t> </a:t>
            </a:r>
            <a:r>
              <a:rPr lang="nb-NO" sz="2000" dirty="0" err="1"/>
              <a:t>Dulebohn</a:t>
            </a:r>
            <a:r>
              <a:rPr lang="nb-NO" sz="2000" dirty="0"/>
              <a:t>, 2012).</a:t>
            </a:r>
          </a:p>
          <a:p>
            <a:r>
              <a:rPr lang="nb-NO" sz="2000" dirty="0"/>
              <a:t>Meta-analyse (</a:t>
            </a:r>
            <a:r>
              <a:rPr lang="nb-NO" sz="2000" dirty="0" err="1"/>
              <a:t>Avolio</a:t>
            </a:r>
            <a:r>
              <a:rPr lang="nb-NO" sz="2000" dirty="0"/>
              <a:t> et al, 2009) basert på intervensjonsstudier gir støtte for kausalitet.</a:t>
            </a:r>
          </a:p>
          <a:p>
            <a:r>
              <a:rPr lang="nb-NO" sz="2000" dirty="0"/>
              <a:t>De tre forklarer dermed variasjon i job-tilfredshet, turnover intensjon, tilfredshet med leder, prososial motivasjon, jobb-effektivitet, team-prestasjon mm.</a:t>
            </a:r>
          </a:p>
          <a:p>
            <a:r>
              <a:rPr lang="nb-NO" sz="2000" dirty="0"/>
              <a:t>Nyere oversiktsstudier viser at tre-delingen også kan forklare: </a:t>
            </a:r>
          </a:p>
          <a:p>
            <a:pPr lvl="1"/>
            <a:r>
              <a:rPr lang="nb-NO" sz="1800" dirty="0"/>
              <a:t>Sikkerhetsatferd i organisasjoner (</a:t>
            </a:r>
            <a:r>
              <a:rPr lang="nb-NO" sz="1800" dirty="0" err="1"/>
              <a:t>Lyubykh</a:t>
            </a:r>
            <a:r>
              <a:rPr lang="nb-NO" sz="1800" dirty="0"/>
              <a:t> et al. (2022).</a:t>
            </a:r>
          </a:p>
          <a:p>
            <a:pPr lvl="1"/>
            <a:r>
              <a:rPr lang="nb-NO" sz="1800" dirty="0"/>
              <a:t>Reduksjon i avvikende jobb-atferd (mobbing, trakassering, ulydighet med mer (</a:t>
            </a:r>
            <a:r>
              <a:rPr lang="nb-NO" sz="1800" dirty="0" err="1"/>
              <a:t>Sawhney</a:t>
            </a:r>
            <a:r>
              <a:rPr lang="nb-NO" sz="1800" dirty="0"/>
              <a:t> et al., 2022)).</a:t>
            </a:r>
          </a:p>
          <a:p>
            <a:pPr lvl="1"/>
            <a:r>
              <a:rPr lang="nb-NO" sz="1800" dirty="0"/>
              <a:t>Reduksjon i </a:t>
            </a:r>
            <a:r>
              <a:rPr lang="nb-NO" sz="1800" dirty="0" err="1"/>
              <a:t>aggresivitet</a:t>
            </a:r>
            <a:r>
              <a:rPr lang="nb-NO" sz="1800" dirty="0"/>
              <a:t> på jobb (</a:t>
            </a:r>
            <a:r>
              <a:rPr lang="nb-NO" sz="1800" dirty="0" err="1"/>
              <a:t>Cao</a:t>
            </a:r>
            <a:r>
              <a:rPr lang="nb-NO" sz="1800" dirty="0"/>
              <a:t> et al., 2022).</a:t>
            </a:r>
          </a:p>
        </p:txBody>
      </p:sp>
    </p:spTree>
    <p:extLst>
      <p:ext uri="{BB962C8B-B14F-4D97-AF65-F5344CB8AC3E}">
        <p14:creationId xmlns:p14="http://schemas.microsoft.com/office/powerpoint/2010/main" val="102956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7" dur="500"/>
                                        <p:tgtEl>
                                          <p:spTgt spid="3">
                                            <p:txEl>
                                              <p:pRg st="5" end="5"/>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1" dur="500"/>
                                        <p:tgtEl>
                                          <p:spTgt spid="3">
                                            <p:txEl>
                                              <p:pRg st="6" end="6"/>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additive="base">
                                        <p:cTn id="34"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5" dur="500"/>
                                        <p:tgtEl>
                                          <p:spTgt spid="3">
                                            <p:txEl>
                                              <p:pRg st="7" end="7"/>
                                            </p:txEl>
                                          </p:spTgt>
                                        </p:tgtEl>
                                      </p:cBhvr>
                                    </p:animEffect>
                                  </p:childTnLst>
                                </p:cTn>
                              </p:par>
                              <p:par>
                                <p:cTn id="36" presetID="12" presetClass="entr" presetSubtype="4"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 calcmode="lin" valueType="num">
                                      <p:cBhvr additive="base">
                                        <p:cTn id="38"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5D76A-B8B1-058F-3717-D7D3B8DEC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DD69B4-13A8-E5F5-B853-24BCF02C36EE}"/>
              </a:ext>
            </a:extLst>
          </p:cNvPr>
          <p:cNvSpPr>
            <a:spLocks noGrp="1"/>
          </p:cNvSpPr>
          <p:nvPr>
            <p:ph type="title"/>
          </p:nvPr>
        </p:nvSpPr>
        <p:spPr>
          <a:xfrm>
            <a:off x="542864" y="1653747"/>
            <a:ext cx="10950797" cy="1378820"/>
          </a:xfrm>
        </p:spPr>
        <p:txBody>
          <a:bodyPr>
            <a:noAutofit/>
          </a:bodyPr>
          <a:lstStyle/>
          <a:p>
            <a:pPr algn="ctr"/>
            <a:r>
              <a:rPr lang="en-US" sz="4400" dirty="0" err="1"/>
              <a:t>Hvordan</a:t>
            </a:r>
            <a:r>
              <a:rPr lang="en-US" sz="4400" dirty="0"/>
              <a:t> </a:t>
            </a:r>
            <a:r>
              <a:rPr lang="en-US" sz="4400" dirty="0" err="1"/>
              <a:t>gå</a:t>
            </a:r>
            <a:r>
              <a:rPr lang="en-US" sz="4400" dirty="0"/>
              <a:t> </a:t>
            </a:r>
            <a:r>
              <a:rPr lang="en-US" sz="4400" dirty="0" err="1"/>
              <a:t>frem</a:t>
            </a:r>
            <a:r>
              <a:rPr lang="en-US" sz="4400" dirty="0"/>
              <a:t> for å </a:t>
            </a:r>
            <a:r>
              <a:rPr lang="en-US" sz="4400" dirty="0" err="1"/>
              <a:t>lære</a:t>
            </a:r>
            <a:r>
              <a:rPr lang="en-US" sz="4400" dirty="0"/>
              <a:t> seg de </a:t>
            </a:r>
            <a:r>
              <a:rPr lang="en-US" sz="4400" dirty="0" err="1"/>
              <a:t>tre</a:t>
            </a:r>
            <a:r>
              <a:rPr lang="en-US" sz="4400" dirty="0"/>
              <a:t> </a:t>
            </a:r>
            <a:r>
              <a:rPr lang="en-US" sz="4400" dirty="0" err="1"/>
              <a:t>sidene</a:t>
            </a:r>
            <a:r>
              <a:rPr lang="en-US" sz="4400" dirty="0"/>
              <a:t> </a:t>
            </a:r>
            <a:r>
              <a:rPr lang="en-US" sz="4400" dirty="0" err="1"/>
              <a:t>ved</a:t>
            </a:r>
            <a:r>
              <a:rPr lang="en-US" sz="4400" dirty="0"/>
              <a:t> </a:t>
            </a:r>
            <a:r>
              <a:rPr lang="en-US" sz="4400" dirty="0" err="1"/>
              <a:t>ledelse</a:t>
            </a:r>
            <a:r>
              <a:rPr lang="en-US" sz="4400" dirty="0"/>
              <a:t>?</a:t>
            </a:r>
            <a:br>
              <a:rPr lang="en-US" sz="4400" dirty="0"/>
            </a:br>
            <a:br>
              <a:rPr lang="en-US" sz="4400" dirty="0"/>
            </a:br>
            <a:r>
              <a:rPr lang="en-US" sz="3200" dirty="0" err="1"/>
              <a:t>Kunnskaper</a:t>
            </a:r>
            <a:r>
              <a:rPr lang="en-US" sz="3200" dirty="0"/>
              <a:t> om god </a:t>
            </a:r>
            <a:r>
              <a:rPr lang="en-US" sz="3200" dirty="0" err="1"/>
              <a:t>ledelse</a:t>
            </a:r>
            <a:br>
              <a:rPr lang="en-US" sz="3200" dirty="0"/>
            </a:br>
            <a:r>
              <a:rPr lang="en-US" sz="3200" dirty="0" err="1"/>
              <a:t>Variasjon</a:t>
            </a:r>
            <a:r>
              <a:rPr lang="en-US" sz="3200" dirty="0"/>
              <a:t> </a:t>
            </a:r>
            <a:r>
              <a:rPr lang="en-US" sz="3200" dirty="0" err="1"/>
              <a:t>i</a:t>
            </a:r>
            <a:r>
              <a:rPr lang="en-US" sz="3200" dirty="0"/>
              <a:t> </a:t>
            </a:r>
            <a:r>
              <a:rPr lang="en-US" sz="3200" dirty="0" err="1"/>
              <a:t>lederutviklingsaktivitetene</a:t>
            </a:r>
            <a:br>
              <a:rPr lang="en-US" sz="3200" dirty="0"/>
            </a:br>
            <a:r>
              <a:rPr lang="en-US" sz="3200" dirty="0"/>
              <a:t>On the job training</a:t>
            </a:r>
            <a:br>
              <a:rPr lang="en-US" sz="3200" dirty="0"/>
            </a:br>
            <a:r>
              <a:rPr lang="en-US" sz="3200" dirty="0" err="1"/>
              <a:t>Tilbakemeldinger</a:t>
            </a:r>
            <a:endParaRPr lang="nb-NO" sz="3200" dirty="0"/>
          </a:p>
        </p:txBody>
      </p:sp>
    </p:spTree>
    <p:extLst>
      <p:ext uri="{BB962C8B-B14F-4D97-AF65-F5344CB8AC3E}">
        <p14:creationId xmlns:p14="http://schemas.microsoft.com/office/powerpoint/2010/main" val="803245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08F81-6C69-1A8F-41B1-07D2DB3C2F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DD5A6-9394-4622-4490-3A9AC2FD596E}"/>
              </a:ext>
            </a:extLst>
          </p:cNvPr>
          <p:cNvSpPr>
            <a:spLocks noGrp="1"/>
          </p:cNvSpPr>
          <p:nvPr>
            <p:ph type="title"/>
          </p:nvPr>
        </p:nvSpPr>
        <p:spPr>
          <a:xfrm>
            <a:off x="623887" y="2035712"/>
            <a:ext cx="10944225" cy="635889"/>
          </a:xfrm>
        </p:spPr>
        <p:txBody>
          <a:bodyPr>
            <a:noAutofit/>
          </a:bodyPr>
          <a:lstStyle/>
          <a:p>
            <a:pPr algn="ctr"/>
            <a:r>
              <a:rPr lang="en-US" sz="4400" dirty="0"/>
              <a:t>Leadership Training Design, Delivery, and Implementation:</a:t>
            </a:r>
            <a:br>
              <a:rPr lang="en-US" sz="4400" dirty="0"/>
            </a:br>
            <a:r>
              <a:rPr lang="en-US" sz="4400" dirty="0"/>
              <a:t>A Meta-Analysis</a:t>
            </a:r>
            <a:br>
              <a:rPr lang="en-US" sz="4400" dirty="0"/>
            </a:br>
            <a:br>
              <a:rPr lang="en-US" sz="4400" dirty="0"/>
            </a:br>
            <a:r>
              <a:rPr lang="en-US" sz="3200" dirty="0" err="1"/>
              <a:t>Lacarenca</a:t>
            </a:r>
            <a:r>
              <a:rPr lang="en-US" sz="3200" dirty="0"/>
              <a:t> et al. 2017</a:t>
            </a:r>
            <a:endParaRPr lang="nb-NO" sz="4400" dirty="0"/>
          </a:p>
        </p:txBody>
      </p:sp>
    </p:spTree>
    <p:extLst>
      <p:ext uri="{BB962C8B-B14F-4D97-AF65-F5344CB8AC3E}">
        <p14:creationId xmlns:p14="http://schemas.microsoft.com/office/powerpoint/2010/main" val="1955692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Bakgrunn</a:t>
            </a:r>
            <a:r>
              <a:rPr lang="en-US" dirty="0"/>
              <a:t> </a:t>
            </a:r>
            <a:r>
              <a:rPr lang="en-US" dirty="0" err="1"/>
              <a:t>og</a:t>
            </a:r>
            <a:r>
              <a:rPr lang="en-US" dirty="0"/>
              <a:t> </a:t>
            </a:r>
            <a:r>
              <a:rPr lang="en-US" dirty="0" err="1"/>
              <a:t>formål</a:t>
            </a:r>
            <a:endParaRPr lang="nb-NO" dirty="0"/>
          </a:p>
        </p:txBody>
      </p:sp>
      <p:sp>
        <p:nvSpPr>
          <p:cNvPr id="3" name="Content Placeholder 2"/>
          <p:cNvSpPr>
            <a:spLocks noGrp="1"/>
          </p:cNvSpPr>
          <p:nvPr>
            <p:ph sz="half" idx="2"/>
          </p:nvPr>
        </p:nvSpPr>
        <p:spPr>
          <a:xfrm>
            <a:off x="623888" y="1144149"/>
            <a:ext cx="11161712" cy="4479234"/>
          </a:xfrm>
        </p:spPr>
        <p:txBody>
          <a:bodyPr/>
          <a:lstStyle/>
          <a:p>
            <a:r>
              <a:rPr lang="en-US" dirty="0" err="1"/>
              <a:t>Selv</a:t>
            </a:r>
            <a:r>
              <a:rPr lang="en-US" dirty="0"/>
              <a:t> om </a:t>
            </a:r>
            <a:r>
              <a:rPr lang="en-US" dirty="0" err="1"/>
              <a:t>mye</a:t>
            </a:r>
            <a:r>
              <a:rPr lang="en-US" dirty="0"/>
              <a:t> </a:t>
            </a:r>
            <a:r>
              <a:rPr lang="en-US" dirty="0" err="1"/>
              <a:t>ressurser</a:t>
            </a:r>
            <a:r>
              <a:rPr lang="en-US" dirty="0"/>
              <a:t> </a:t>
            </a:r>
            <a:r>
              <a:rPr lang="en-US" dirty="0" err="1"/>
              <a:t>brukes</a:t>
            </a:r>
            <a:r>
              <a:rPr lang="en-US" dirty="0"/>
              <a:t> </a:t>
            </a:r>
            <a:r>
              <a:rPr lang="en-US" dirty="0" err="1"/>
              <a:t>til</a:t>
            </a:r>
            <a:r>
              <a:rPr lang="en-US" dirty="0"/>
              <a:t> </a:t>
            </a:r>
            <a:r>
              <a:rPr lang="en-US" dirty="0" err="1"/>
              <a:t>lederutvikling</a:t>
            </a:r>
            <a:r>
              <a:rPr lang="en-US" dirty="0"/>
              <a:t> er det </a:t>
            </a:r>
            <a:r>
              <a:rPr lang="en-US" dirty="0" err="1"/>
              <a:t>ikke</a:t>
            </a:r>
            <a:r>
              <a:rPr lang="en-US" dirty="0"/>
              <a:t> </a:t>
            </a:r>
            <a:r>
              <a:rPr lang="en-US" dirty="0" err="1"/>
              <a:t>klart</a:t>
            </a:r>
            <a:r>
              <a:rPr lang="en-US" dirty="0"/>
              <a:t> om </a:t>
            </a:r>
            <a:r>
              <a:rPr lang="en-US" dirty="0" err="1"/>
              <a:t>satsningen</a:t>
            </a:r>
            <a:r>
              <a:rPr lang="en-US" dirty="0"/>
              <a:t> </a:t>
            </a:r>
            <a:r>
              <a:rPr lang="en-US" dirty="0" err="1"/>
              <a:t>lønner</a:t>
            </a:r>
            <a:r>
              <a:rPr lang="en-US" dirty="0"/>
              <a:t> seg med </a:t>
            </a:r>
            <a:r>
              <a:rPr lang="en-US" dirty="0" err="1"/>
              <a:t>tanke</a:t>
            </a:r>
            <a:r>
              <a:rPr lang="en-US" dirty="0"/>
              <a:t> </a:t>
            </a:r>
            <a:r>
              <a:rPr lang="en-US" dirty="0" err="1"/>
              <a:t>på</a:t>
            </a:r>
            <a:r>
              <a:rPr lang="en-US" dirty="0"/>
              <a:t> </a:t>
            </a:r>
            <a:r>
              <a:rPr lang="en-US" dirty="0" err="1"/>
              <a:t>effekter</a:t>
            </a:r>
            <a:r>
              <a:rPr lang="en-US" dirty="0"/>
              <a:t> av </a:t>
            </a:r>
            <a:r>
              <a:rPr lang="en-US" dirty="0" err="1"/>
              <a:t>denne</a:t>
            </a:r>
            <a:r>
              <a:rPr lang="en-US" dirty="0"/>
              <a:t> type </a:t>
            </a:r>
            <a:r>
              <a:rPr lang="en-US" dirty="0" err="1"/>
              <a:t>tiltak</a:t>
            </a:r>
            <a:endParaRPr lang="en-US" dirty="0"/>
          </a:p>
          <a:p>
            <a:r>
              <a:rPr lang="en-US" dirty="0"/>
              <a:t>Det er </a:t>
            </a:r>
            <a:r>
              <a:rPr lang="en-US" dirty="0" err="1"/>
              <a:t>ikke</a:t>
            </a:r>
            <a:r>
              <a:rPr lang="en-US" dirty="0"/>
              <a:t> </a:t>
            </a:r>
            <a:r>
              <a:rPr lang="en-US" dirty="0" err="1"/>
              <a:t>klart</a:t>
            </a:r>
            <a:r>
              <a:rPr lang="en-US" dirty="0"/>
              <a:t> </a:t>
            </a:r>
            <a:r>
              <a:rPr lang="en-US" dirty="0" err="1"/>
              <a:t>hvilke</a:t>
            </a:r>
            <a:r>
              <a:rPr lang="en-US" dirty="0"/>
              <a:t> typer av </a:t>
            </a:r>
            <a:r>
              <a:rPr lang="en-US" dirty="0" err="1"/>
              <a:t>tiltak</a:t>
            </a:r>
            <a:r>
              <a:rPr lang="en-US" dirty="0"/>
              <a:t> </a:t>
            </a:r>
            <a:r>
              <a:rPr lang="en-US" dirty="0" err="1"/>
              <a:t>som</a:t>
            </a:r>
            <a:r>
              <a:rPr lang="en-US" dirty="0"/>
              <a:t> </a:t>
            </a:r>
            <a:r>
              <a:rPr lang="en-US" dirty="0" err="1"/>
              <a:t>eventuelt</a:t>
            </a:r>
            <a:r>
              <a:rPr lang="en-US" dirty="0"/>
              <a:t> er </a:t>
            </a:r>
            <a:r>
              <a:rPr lang="en-US" dirty="0" err="1"/>
              <a:t>mest</a:t>
            </a:r>
            <a:r>
              <a:rPr lang="en-US" dirty="0"/>
              <a:t> </a:t>
            </a:r>
            <a:r>
              <a:rPr lang="en-US" dirty="0" err="1"/>
              <a:t>effektive</a:t>
            </a:r>
            <a:endParaRPr lang="en-US" dirty="0"/>
          </a:p>
          <a:p>
            <a:r>
              <a:rPr lang="en-US" dirty="0"/>
              <a:t>Det er </a:t>
            </a:r>
            <a:r>
              <a:rPr lang="en-US" dirty="0" err="1"/>
              <a:t>ikke</a:t>
            </a:r>
            <a:r>
              <a:rPr lang="en-US" dirty="0"/>
              <a:t> </a:t>
            </a:r>
            <a:r>
              <a:rPr lang="en-US" dirty="0" err="1"/>
              <a:t>klart</a:t>
            </a:r>
            <a:r>
              <a:rPr lang="en-US" dirty="0"/>
              <a:t> </a:t>
            </a:r>
            <a:r>
              <a:rPr lang="en-US" dirty="0" err="1"/>
              <a:t>hvilke</a:t>
            </a:r>
            <a:r>
              <a:rPr lang="en-US" dirty="0"/>
              <a:t> </a:t>
            </a:r>
            <a:r>
              <a:rPr lang="en-US" dirty="0" err="1"/>
              <a:t>betingelser</a:t>
            </a:r>
            <a:r>
              <a:rPr lang="en-US" dirty="0"/>
              <a:t> </a:t>
            </a:r>
            <a:r>
              <a:rPr lang="en-US" dirty="0" err="1"/>
              <a:t>som</a:t>
            </a:r>
            <a:r>
              <a:rPr lang="en-US" dirty="0"/>
              <a:t> </a:t>
            </a:r>
            <a:r>
              <a:rPr lang="en-US" dirty="0" err="1"/>
              <a:t>eventuelt</a:t>
            </a:r>
            <a:r>
              <a:rPr lang="en-US" dirty="0"/>
              <a:t> </a:t>
            </a:r>
            <a:r>
              <a:rPr lang="en-US" dirty="0" err="1"/>
              <a:t>fremmer</a:t>
            </a:r>
            <a:r>
              <a:rPr lang="en-US" dirty="0"/>
              <a:t> </a:t>
            </a:r>
            <a:r>
              <a:rPr lang="en-US" dirty="0" err="1"/>
              <a:t>og</a:t>
            </a:r>
            <a:r>
              <a:rPr lang="en-US" dirty="0"/>
              <a:t> hemmer </a:t>
            </a:r>
            <a:r>
              <a:rPr lang="en-US" dirty="0" err="1"/>
              <a:t>effektene</a:t>
            </a:r>
            <a:r>
              <a:rPr lang="en-US" dirty="0"/>
              <a:t> av </a:t>
            </a:r>
            <a:r>
              <a:rPr lang="en-US" dirty="0" err="1"/>
              <a:t>lederutviklingstiltak</a:t>
            </a:r>
            <a:endParaRPr lang="en-US" dirty="0"/>
          </a:p>
          <a:p>
            <a:r>
              <a:rPr lang="en-US" dirty="0" err="1"/>
              <a:t>Effekten</a:t>
            </a:r>
            <a:r>
              <a:rPr lang="en-US" dirty="0"/>
              <a:t> </a:t>
            </a:r>
            <a:r>
              <a:rPr lang="en-US" dirty="0" err="1"/>
              <a:t>estimeres</a:t>
            </a:r>
            <a:r>
              <a:rPr lang="en-US" dirty="0"/>
              <a:t> med </a:t>
            </a:r>
            <a:r>
              <a:rPr lang="en-US" dirty="0" err="1"/>
              <a:t>utgangspunkt</a:t>
            </a:r>
            <a:r>
              <a:rPr lang="en-US" dirty="0"/>
              <a:t> i </a:t>
            </a:r>
            <a:r>
              <a:rPr lang="en-US" dirty="0" err="1"/>
              <a:t>Kirkpatricks</a:t>
            </a:r>
            <a:r>
              <a:rPr lang="en-US" dirty="0"/>
              <a:t> fire </a:t>
            </a:r>
            <a:r>
              <a:rPr lang="en-US" dirty="0" err="1"/>
              <a:t>dimensjoner</a:t>
            </a:r>
            <a:endParaRPr lang="en-US" dirty="0"/>
          </a:p>
          <a:p>
            <a:pPr lvl="1"/>
            <a:r>
              <a:rPr lang="en-US" dirty="0" err="1"/>
              <a:t>Reaksjoner</a:t>
            </a:r>
            <a:endParaRPr lang="en-US" dirty="0"/>
          </a:p>
          <a:p>
            <a:pPr lvl="1"/>
            <a:r>
              <a:rPr lang="en-US" dirty="0" err="1"/>
              <a:t>Læring</a:t>
            </a:r>
            <a:endParaRPr lang="en-US" dirty="0"/>
          </a:p>
          <a:p>
            <a:pPr lvl="1"/>
            <a:r>
              <a:rPr lang="en-US" dirty="0"/>
              <a:t>Transfer</a:t>
            </a:r>
          </a:p>
          <a:p>
            <a:pPr lvl="1"/>
            <a:r>
              <a:rPr lang="en-US" dirty="0" err="1"/>
              <a:t>Resultater</a:t>
            </a:r>
            <a:endParaRPr lang="en-US" dirty="0"/>
          </a:p>
          <a:p>
            <a:r>
              <a:rPr lang="en-US" dirty="0"/>
              <a:t>335 </a:t>
            </a:r>
            <a:r>
              <a:rPr lang="en-US" dirty="0" err="1"/>
              <a:t>uavhengige</a:t>
            </a:r>
            <a:r>
              <a:rPr lang="en-US" dirty="0"/>
              <a:t> </a:t>
            </a:r>
            <a:r>
              <a:rPr lang="en-US" dirty="0" err="1"/>
              <a:t>utvalg</a:t>
            </a:r>
            <a:r>
              <a:rPr lang="en-US" dirty="0"/>
              <a:t> med 26 573 </a:t>
            </a:r>
            <a:r>
              <a:rPr lang="en-US" dirty="0" err="1"/>
              <a:t>deltakere</a:t>
            </a:r>
            <a:r>
              <a:rPr lang="en-US" dirty="0"/>
              <a:t> </a:t>
            </a:r>
          </a:p>
          <a:p>
            <a:r>
              <a:rPr lang="en-US" dirty="0"/>
              <a:t>Data </a:t>
            </a:r>
            <a:r>
              <a:rPr lang="en-US" dirty="0" err="1"/>
              <a:t>fra</a:t>
            </a:r>
            <a:r>
              <a:rPr lang="en-US" dirty="0"/>
              <a:t> </a:t>
            </a:r>
            <a:r>
              <a:rPr lang="en-US" dirty="0" err="1"/>
              <a:t>perioden</a:t>
            </a:r>
            <a:r>
              <a:rPr lang="en-US" dirty="0"/>
              <a:t> 1951 </a:t>
            </a:r>
            <a:r>
              <a:rPr lang="en-US" dirty="0" err="1"/>
              <a:t>til</a:t>
            </a:r>
            <a:r>
              <a:rPr lang="en-US" dirty="0"/>
              <a:t> 2014 </a:t>
            </a:r>
            <a:r>
              <a:rPr lang="en-US" dirty="0" err="1"/>
              <a:t>inkludert</a:t>
            </a:r>
            <a:r>
              <a:rPr lang="en-US" dirty="0"/>
              <a:t> </a:t>
            </a:r>
            <a:r>
              <a:rPr lang="en-US" dirty="0" err="1"/>
              <a:t>internasjonale</a:t>
            </a:r>
            <a:r>
              <a:rPr lang="en-US" dirty="0"/>
              <a:t> </a:t>
            </a:r>
            <a:r>
              <a:rPr lang="en-US" dirty="0" err="1"/>
              <a:t>publikasjoner</a:t>
            </a:r>
            <a:endParaRPr lang="en-US" dirty="0"/>
          </a:p>
        </p:txBody>
      </p:sp>
    </p:spTree>
    <p:extLst>
      <p:ext uri="{BB962C8B-B14F-4D97-AF65-F5344CB8AC3E}">
        <p14:creationId xmlns:p14="http://schemas.microsoft.com/office/powerpoint/2010/main" val="2701616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ADEF7F-C0C2-4885-D7C8-E5378AC0EEB1}"/>
              </a:ext>
            </a:extLst>
          </p:cNvPr>
          <p:cNvSpPr>
            <a:spLocks noGrp="1"/>
          </p:cNvSpPr>
          <p:nvPr>
            <p:ph type="title"/>
          </p:nvPr>
        </p:nvSpPr>
        <p:spPr/>
        <p:txBody>
          <a:bodyPr/>
          <a:lstStyle/>
          <a:p>
            <a:r>
              <a:rPr lang="nb-NO" dirty="0"/>
              <a:t>Lederjobben</a:t>
            </a:r>
          </a:p>
        </p:txBody>
      </p:sp>
      <p:sp>
        <p:nvSpPr>
          <p:cNvPr id="3" name="Plassholder for innhold 2">
            <a:extLst>
              <a:ext uri="{FF2B5EF4-FFF2-40B4-BE49-F238E27FC236}">
                <a16:creationId xmlns:a16="http://schemas.microsoft.com/office/drawing/2014/main" id="{EA12EEA4-2BBD-8616-724A-13B846EC0849}"/>
              </a:ext>
            </a:extLst>
          </p:cNvPr>
          <p:cNvSpPr>
            <a:spLocks noGrp="1"/>
          </p:cNvSpPr>
          <p:nvPr>
            <p:ph sz="half" idx="2"/>
          </p:nvPr>
        </p:nvSpPr>
        <p:spPr>
          <a:xfrm>
            <a:off x="623888" y="1687220"/>
            <a:ext cx="8242320" cy="2896354"/>
          </a:xfrm>
        </p:spPr>
        <p:txBody>
          <a:bodyPr/>
          <a:lstStyle/>
          <a:p>
            <a:r>
              <a:rPr lang="nb-NO" dirty="0"/>
              <a:t>239 000 ledere i jobb + forsvaret + frivillige organisasjoner</a:t>
            </a:r>
          </a:p>
          <a:p>
            <a:r>
              <a:rPr lang="nb-NO" dirty="0"/>
              <a:t>Hva kan du egentlig jobbe med i en lederjobb?</a:t>
            </a:r>
          </a:p>
          <a:p>
            <a:r>
              <a:rPr lang="nb-NO" dirty="0"/>
              <a:t>Lederjobber består av:</a:t>
            </a:r>
          </a:p>
          <a:p>
            <a:pPr lvl="1"/>
            <a:r>
              <a:rPr lang="nb-NO" dirty="0"/>
              <a:t>Administrasjon</a:t>
            </a:r>
          </a:p>
          <a:p>
            <a:pPr lvl="1"/>
            <a:r>
              <a:rPr lang="nb-NO" dirty="0"/>
              <a:t>Ofte noe faglig</a:t>
            </a:r>
          </a:p>
          <a:p>
            <a:pPr lvl="1"/>
            <a:r>
              <a:rPr lang="nb-NO" dirty="0"/>
              <a:t>Ledelse</a:t>
            </a:r>
          </a:p>
        </p:txBody>
      </p:sp>
    </p:spTree>
    <p:extLst>
      <p:ext uri="{BB962C8B-B14F-4D97-AF65-F5344CB8AC3E}">
        <p14:creationId xmlns:p14="http://schemas.microsoft.com/office/powerpoint/2010/main" val="801320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Resultater</a:t>
            </a:r>
            <a:endParaRPr lang="nb-NO" dirty="0"/>
          </a:p>
        </p:txBody>
      </p:sp>
      <p:sp>
        <p:nvSpPr>
          <p:cNvPr id="3" name="Content Placeholder 2"/>
          <p:cNvSpPr>
            <a:spLocks noGrp="1"/>
          </p:cNvSpPr>
          <p:nvPr>
            <p:ph sz="half" idx="2"/>
          </p:nvPr>
        </p:nvSpPr>
        <p:spPr>
          <a:xfrm>
            <a:off x="623888" y="1144149"/>
            <a:ext cx="11161712" cy="4479234"/>
          </a:xfrm>
        </p:spPr>
        <p:txBody>
          <a:bodyPr/>
          <a:lstStyle/>
          <a:p>
            <a:r>
              <a:rPr lang="nb-NO" sz="2400" dirty="0"/>
              <a:t>Ledertrening er effektivt (målt gjennom </a:t>
            </a:r>
            <a:r>
              <a:rPr lang="nb-NO" sz="2400" dirty="0" err="1"/>
              <a:t>Cohen’s</a:t>
            </a:r>
            <a:r>
              <a:rPr lang="nb-NO" sz="2400" dirty="0"/>
              <a:t> d </a:t>
            </a:r>
            <a:r>
              <a:rPr lang="en-US" sz="2000" dirty="0">
                <a:hlinkClick r:id="rId2"/>
              </a:rPr>
              <a:t>Cohens D: Definition, Using &amp; Examples - Statistics By Jim</a:t>
            </a:r>
            <a:r>
              <a:rPr lang="en-US" sz="2000" dirty="0"/>
              <a:t>)</a:t>
            </a:r>
            <a:r>
              <a:rPr lang="nb-NO" sz="2400" dirty="0"/>
              <a:t> for å forbedre</a:t>
            </a:r>
          </a:p>
          <a:p>
            <a:r>
              <a:rPr lang="nb-NO" sz="2400" dirty="0"/>
              <a:t>
	Reaksjoner (.63)
	Læring (.73)
	Overføring (.82)
	Resultater (.72)</a:t>
            </a:r>
          </a:p>
          <a:p>
            <a:endParaRPr lang="nb-NO" sz="2400" dirty="0"/>
          </a:p>
          <a:p>
            <a:r>
              <a:rPr lang="nb-NO" sz="2400" dirty="0"/>
              <a:t>En rekke interessante funn fra moderasjonsanalysene som oppsummeres i konkrete råd av forfatterne</a:t>
            </a:r>
          </a:p>
          <a:p>
            <a:endParaRPr lang="en-US" sz="2400" dirty="0"/>
          </a:p>
        </p:txBody>
      </p:sp>
    </p:spTree>
    <p:extLst>
      <p:ext uri="{BB962C8B-B14F-4D97-AF65-F5344CB8AC3E}">
        <p14:creationId xmlns:p14="http://schemas.microsoft.com/office/powerpoint/2010/main" val="3144221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141A-1946-AA16-C3D6-0A74905A31F0}"/>
              </a:ext>
            </a:extLst>
          </p:cNvPr>
          <p:cNvSpPr>
            <a:spLocks noGrp="1"/>
          </p:cNvSpPr>
          <p:nvPr>
            <p:ph type="title"/>
          </p:nvPr>
        </p:nvSpPr>
        <p:spPr/>
        <p:txBody>
          <a:bodyPr/>
          <a:lstStyle/>
          <a:p>
            <a:r>
              <a:rPr lang="en-US" dirty="0" err="1"/>
              <a:t>Evidensbaserte</a:t>
            </a:r>
            <a:r>
              <a:rPr lang="en-US" dirty="0"/>
              <a:t> </a:t>
            </a:r>
            <a:r>
              <a:rPr lang="en-US" dirty="0" err="1"/>
              <a:t>råd</a:t>
            </a:r>
            <a:r>
              <a:rPr lang="en-US" dirty="0"/>
              <a:t> 1</a:t>
            </a:r>
            <a:endParaRPr lang="nb-NO" dirty="0"/>
          </a:p>
        </p:txBody>
      </p:sp>
      <p:sp>
        <p:nvSpPr>
          <p:cNvPr id="3" name="Content Placeholder 2">
            <a:extLst>
              <a:ext uri="{FF2B5EF4-FFF2-40B4-BE49-F238E27FC236}">
                <a16:creationId xmlns:a16="http://schemas.microsoft.com/office/drawing/2014/main" id="{DC74F5E8-02D1-D243-6605-0ACFD4D217B7}"/>
              </a:ext>
            </a:extLst>
          </p:cNvPr>
          <p:cNvSpPr>
            <a:spLocks noGrp="1"/>
          </p:cNvSpPr>
          <p:nvPr>
            <p:ph sz="half" idx="2"/>
          </p:nvPr>
        </p:nvSpPr>
        <p:spPr>
          <a:xfrm>
            <a:off x="623887" y="1124712"/>
            <a:ext cx="11119878" cy="4791994"/>
          </a:xfrm>
        </p:spPr>
        <p:txBody>
          <a:bodyPr/>
          <a:lstStyle/>
          <a:p>
            <a:r>
              <a:rPr lang="nb-NO" sz="2400" dirty="0"/>
              <a:t>Motstå fristelsen til å tro at ledelse ikke kan trenes; Bevis tyder på at ledertreningsprogrammer er effektive. 
Gjennomfør en behovsanalyse og identifiser ønsket resultat(er) basert på interessentmål før du utformer programmet.
Bruk flere leveringsmetoder når det er mulig (f.eks. informasjon, demonstrasjon og praksis), og hvis begrensninger forhindrer dette, velg praksis i stedet for andre leveringsmetoder.
Vær forsiktig når du bruker ekstra ressurser på 360-graders tilbakemelding (bevis indikerer at det kanskje ikke er mer effektivt enn tilbakemelding fra én kilde). </a:t>
            </a:r>
          </a:p>
          <a:p>
            <a:pPr lvl="1"/>
            <a:r>
              <a:rPr lang="nb-NO" sz="2200" dirty="0"/>
              <a:t>Men denne forskningen synes ikke å ha tatt hensyn til fenomenet </a:t>
            </a:r>
            <a:r>
              <a:rPr lang="nb-NO" sz="2200" dirty="0" err="1"/>
              <a:t>self-other</a:t>
            </a:r>
            <a:r>
              <a:rPr lang="nb-NO" sz="2200" dirty="0"/>
              <a:t> </a:t>
            </a:r>
            <a:r>
              <a:rPr lang="nb-NO" sz="2200" dirty="0" err="1"/>
              <a:t>agreement</a:t>
            </a:r>
            <a:r>
              <a:rPr lang="nb-NO" sz="2200" dirty="0"/>
              <a:t> i forskning på 360.</a:t>
            </a:r>
          </a:p>
        </p:txBody>
      </p:sp>
    </p:spTree>
    <p:extLst>
      <p:ext uri="{BB962C8B-B14F-4D97-AF65-F5344CB8AC3E}">
        <p14:creationId xmlns:p14="http://schemas.microsoft.com/office/powerpoint/2010/main" val="1961578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141A-1946-AA16-C3D6-0A74905A31F0}"/>
              </a:ext>
            </a:extLst>
          </p:cNvPr>
          <p:cNvSpPr>
            <a:spLocks noGrp="1"/>
          </p:cNvSpPr>
          <p:nvPr>
            <p:ph type="title"/>
          </p:nvPr>
        </p:nvSpPr>
        <p:spPr/>
        <p:txBody>
          <a:bodyPr/>
          <a:lstStyle/>
          <a:p>
            <a:r>
              <a:rPr lang="en-US" dirty="0" err="1"/>
              <a:t>Evidensbaserte</a:t>
            </a:r>
            <a:r>
              <a:rPr lang="en-US" dirty="0"/>
              <a:t> </a:t>
            </a:r>
            <a:r>
              <a:rPr lang="en-US" dirty="0" err="1"/>
              <a:t>råd</a:t>
            </a:r>
            <a:r>
              <a:rPr lang="en-US" dirty="0"/>
              <a:t> 2</a:t>
            </a:r>
            <a:endParaRPr lang="nb-NO" dirty="0"/>
          </a:p>
        </p:txBody>
      </p:sp>
      <p:sp>
        <p:nvSpPr>
          <p:cNvPr id="3" name="Content Placeholder 2">
            <a:extLst>
              <a:ext uri="{FF2B5EF4-FFF2-40B4-BE49-F238E27FC236}">
                <a16:creationId xmlns:a16="http://schemas.microsoft.com/office/drawing/2014/main" id="{DC74F5E8-02D1-D243-6605-0ACFD4D217B7}"/>
              </a:ext>
            </a:extLst>
          </p:cNvPr>
          <p:cNvSpPr>
            <a:spLocks noGrp="1"/>
          </p:cNvSpPr>
          <p:nvPr>
            <p:ph sz="half" idx="2"/>
          </p:nvPr>
        </p:nvSpPr>
        <p:spPr>
          <a:xfrm>
            <a:off x="623888" y="1233400"/>
            <a:ext cx="10944225" cy="4479234"/>
          </a:xfrm>
        </p:spPr>
        <p:txBody>
          <a:bodyPr/>
          <a:lstStyle/>
          <a:p>
            <a:r>
              <a:rPr lang="nb-NO" sz="2400"/>
              <a:t>Tilby flere treningsøkter som er atskilt av tid i stedet for en enkelt, samlet treningsøkt.
Vær forsiktig når du implementerer selvadministrert opplæring og velg i stedet en intern eller ekstern trener (bevis viser ingen forskjeller i effektiviteten til interne og eksterne trenere, men indikerer at selvadministrert trening er mindre effektiv).
Rådfør deg med andre utenfor ditt felt for å sikre at programmet er både evidensbasert og praktisk relevant (f.eks. hvis du er utøver, samarbeid med en akademiker).
Sørg for at programmet er utformet riktig i henhold til ønsket resultat ved å bruke retningslinjene nedenfor.</a:t>
            </a:r>
            <a:endParaRPr lang="nb-NO" sz="2400" dirty="0"/>
          </a:p>
        </p:txBody>
      </p:sp>
    </p:spTree>
    <p:extLst>
      <p:ext uri="{BB962C8B-B14F-4D97-AF65-F5344CB8AC3E}">
        <p14:creationId xmlns:p14="http://schemas.microsoft.com/office/powerpoint/2010/main" val="609193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3A127-CF61-025F-DA10-611586327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19F1A5-5D4E-25B6-DA4C-DEC580F5B274}"/>
              </a:ext>
            </a:extLst>
          </p:cNvPr>
          <p:cNvSpPr>
            <a:spLocks noGrp="1"/>
          </p:cNvSpPr>
          <p:nvPr>
            <p:ph type="title"/>
          </p:nvPr>
        </p:nvSpPr>
        <p:spPr>
          <a:xfrm>
            <a:off x="623887" y="1886376"/>
            <a:ext cx="10761289" cy="3062142"/>
          </a:xfrm>
        </p:spPr>
        <p:txBody>
          <a:bodyPr>
            <a:noAutofit/>
          </a:bodyPr>
          <a:lstStyle/>
          <a:p>
            <a:pPr algn="ctr"/>
            <a:r>
              <a:rPr lang="en-US" sz="4400" dirty="0" err="1"/>
              <a:t>Tilbakemeldinger</a:t>
            </a:r>
            <a:r>
              <a:rPr lang="en-US" sz="4400" dirty="0"/>
              <a:t> </a:t>
            </a:r>
            <a:r>
              <a:rPr lang="en-US" sz="4400" dirty="0" err="1"/>
              <a:t>på</a:t>
            </a:r>
            <a:r>
              <a:rPr lang="en-US" sz="4400" dirty="0"/>
              <a:t> </a:t>
            </a:r>
            <a:r>
              <a:rPr lang="en-US" sz="4400" dirty="0" err="1"/>
              <a:t>egen</a:t>
            </a:r>
            <a:r>
              <a:rPr lang="en-US" sz="4400" dirty="0"/>
              <a:t> </a:t>
            </a:r>
            <a:r>
              <a:rPr lang="en-US" sz="4400" dirty="0" err="1"/>
              <a:t>ledelse</a:t>
            </a:r>
            <a:r>
              <a:rPr lang="en-US" sz="4400" dirty="0"/>
              <a:t> er </a:t>
            </a:r>
            <a:r>
              <a:rPr lang="en-US" sz="4400" dirty="0" err="1"/>
              <a:t>viktig</a:t>
            </a:r>
            <a:r>
              <a:rPr lang="en-US" sz="4400" dirty="0"/>
              <a:t> for </a:t>
            </a:r>
            <a:r>
              <a:rPr lang="en-US" sz="4400" dirty="0" err="1"/>
              <a:t>å</a:t>
            </a:r>
            <a:r>
              <a:rPr lang="en-US" sz="4400" dirty="0"/>
              <a:t> </a:t>
            </a:r>
            <a:r>
              <a:rPr lang="en-US" sz="4400" dirty="0" err="1"/>
              <a:t>utvikle</a:t>
            </a:r>
            <a:r>
              <a:rPr lang="en-US" sz="4400" dirty="0"/>
              <a:t> seg.</a:t>
            </a:r>
            <a:br>
              <a:rPr lang="en-US" sz="4400" dirty="0"/>
            </a:br>
            <a:r>
              <a:rPr lang="en-US" sz="4400" dirty="0"/>
              <a:t>Det </a:t>
            </a:r>
            <a:r>
              <a:rPr lang="en-US" sz="4400" dirty="0" err="1"/>
              <a:t>kan</a:t>
            </a:r>
            <a:r>
              <a:rPr lang="en-US" sz="4400" dirty="0"/>
              <a:t> </a:t>
            </a:r>
            <a:r>
              <a:rPr lang="en-US" sz="4400" dirty="0" err="1"/>
              <a:t>være</a:t>
            </a:r>
            <a:r>
              <a:rPr lang="en-US" sz="4400" dirty="0"/>
              <a:t> </a:t>
            </a:r>
            <a:r>
              <a:rPr lang="en-US" sz="4400" dirty="0" err="1"/>
              <a:t>nyttig</a:t>
            </a:r>
            <a:r>
              <a:rPr lang="en-US" sz="4400" dirty="0"/>
              <a:t> </a:t>
            </a:r>
            <a:r>
              <a:rPr lang="en-US" sz="4400" dirty="0" err="1"/>
              <a:t>å</a:t>
            </a:r>
            <a:r>
              <a:rPr lang="en-US" sz="4400" dirty="0"/>
              <a:t> </a:t>
            </a:r>
            <a:r>
              <a:rPr lang="en-US" sz="4400" dirty="0" err="1"/>
              <a:t>vite</a:t>
            </a:r>
            <a:r>
              <a:rPr lang="en-US" sz="4400" dirty="0"/>
              <a:t> </a:t>
            </a:r>
            <a:r>
              <a:rPr lang="en-US" sz="4400" dirty="0" err="1"/>
              <a:t>hvordan</a:t>
            </a:r>
            <a:r>
              <a:rPr lang="en-US" sz="4400" dirty="0"/>
              <a:t> </a:t>
            </a:r>
            <a:r>
              <a:rPr lang="en-US" sz="4400" dirty="0" err="1"/>
              <a:t>egen</a:t>
            </a:r>
            <a:r>
              <a:rPr lang="en-US" sz="4400" dirty="0"/>
              <a:t> </a:t>
            </a:r>
            <a:r>
              <a:rPr lang="en-US" sz="4400" dirty="0" err="1"/>
              <a:t>ledelse</a:t>
            </a:r>
            <a:r>
              <a:rPr lang="en-US" sz="4400" dirty="0"/>
              <a:t> </a:t>
            </a:r>
            <a:r>
              <a:rPr lang="en-US" sz="4400" dirty="0" err="1"/>
              <a:t>blir</a:t>
            </a:r>
            <a:r>
              <a:rPr lang="en-US" sz="4400" dirty="0"/>
              <a:t> sett </a:t>
            </a:r>
            <a:r>
              <a:rPr lang="en-US" sz="4400" dirty="0" err="1"/>
              <a:t>på</a:t>
            </a:r>
            <a:r>
              <a:rPr lang="en-US" sz="4400" dirty="0"/>
              <a:t> av </a:t>
            </a:r>
            <a:r>
              <a:rPr lang="en-US" sz="4400" dirty="0" err="1"/>
              <a:t>andre</a:t>
            </a:r>
            <a:r>
              <a:rPr lang="en-US" sz="4400" dirty="0"/>
              <a:t>.</a:t>
            </a:r>
            <a:endParaRPr lang="nb-NO" sz="4400" dirty="0"/>
          </a:p>
        </p:txBody>
      </p:sp>
    </p:spTree>
    <p:extLst>
      <p:ext uri="{BB962C8B-B14F-4D97-AF65-F5344CB8AC3E}">
        <p14:creationId xmlns:p14="http://schemas.microsoft.com/office/powerpoint/2010/main" val="2430709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B22733-C108-2ECC-7231-AA0202B0A309}"/>
              </a:ext>
            </a:extLst>
          </p:cNvPr>
          <p:cNvSpPr>
            <a:spLocks noGrp="1"/>
          </p:cNvSpPr>
          <p:nvPr>
            <p:ph type="title"/>
          </p:nvPr>
        </p:nvSpPr>
        <p:spPr>
          <a:xfrm>
            <a:off x="125505" y="44624"/>
            <a:ext cx="11851341" cy="1102858"/>
          </a:xfrm>
        </p:spPr>
        <p:txBody>
          <a:bodyPr>
            <a:normAutofit fontScale="90000"/>
          </a:bodyPr>
          <a:lstStyle/>
          <a:p>
            <a:pPr algn="l"/>
            <a:r>
              <a:rPr lang="nb-NO" dirty="0"/>
              <a:t>Tilbakemeldinger på egen ledelse: fra medarbeiderne?</a:t>
            </a:r>
          </a:p>
        </p:txBody>
      </p:sp>
      <p:sp>
        <p:nvSpPr>
          <p:cNvPr id="3" name="Plassholder for innhold 2">
            <a:extLst>
              <a:ext uri="{FF2B5EF4-FFF2-40B4-BE49-F238E27FC236}">
                <a16:creationId xmlns:a16="http://schemas.microsoft.com/office/drawing/2014/main" id="{82AE9B09-D34C-D6F8-3BA8-BDF39A417005}"/>
              </a:ext>
            </a:extLst>
          </p:cNvPr>
          <p:cNvSpPr>
            <a:spLocks noGrp="1"/>
          </p:cNvSpPr>
          <p:nvPr>
            <p:ph idx="1"/>
          </p:nvPr>
        </p:nvSpPr>
        <p:spPr>
          <a:xfrm>
            <a:off x="215154" y="878540"/>
            <a:ext cx="11474822" cy="5020235"/>
          </a:xfrm>
        </p:spPr>
        <p:txBody>
          <a:bodyPr/>
          <a:lstStyle/>
          <a:p>
            <a:r>
              <a:rPr lang="nb-NO" sz="2200" dirty="0"/>
              <a:t>Eva og kollegaer (2024) undersøkte sammenhenger mellom målinger av 12 vanlige lederstiler basert på ansattes vurderinger av nærmeste leder. </a:t>
            </a:r>
          </a:p>
          <a:p>
            <a:pPr lvl="1"/>
            <a:r>
              <a:rPr lang="nb-NO" sz="1800" dirty="0"/>
              <a:t>De fant meget sterke sammenhenger (korrelasjoner) mellom målingene og konkluderte at det var vanskelig å skille de ulike formene for ledelse fra hverandre. </a:t>
            </a:r>
          </a:p>
          <a:p>
            <a:pPr lvl="1"/>
            <a:r>
              <a:rPr lang="nb-NO" sz="1800" dirty="0"/>
              <a:t>Den sterke fellesnevneren i ledermålingene indikerte dessuten at det relasjonskvalitet eller det å like/ikke like lederen som ble målt - uansett hva som </a:t>
            </a:r>
            <a:r>
              <a:rPr lang="nb-NO" sz="1800" i="1" dirty="0"/>
              <a:t>egentlig</a:t>
            </a:r>
            <a:r>
              <a:rPr lang="nb-NO" sz="1800" dirty="0"/>
              <a:t> ble målt av ulike former for lederatferd. </a:t>
            </a:r>
          </a:p>
          <a:p>
            <a:pPr lvl="1"/>
            <a:r>
              <a:rPr lang="nb-NO" sz="1800" dirty="0"/>
              <a:t>Spiller det noen rolle hva som måles?</a:t>
            </a:r>
          </a:p>
          <a:p>
            <a:r>
              <a:rPr lang="nb-NO" sz="2200" dirty="0"/>
              <a:t>Noe liknende ble funnet av </a:t>
            </a:r>
            <a:r>
              <a:rPr lang="nb-NO" sz="2200" dirty="0" err="1"/>
              <a:t>Martinko</a:t>
            </a:r>
            <a:r>
              <a:rPr lang="nb-NO" sz="2200" dirty="0"/>
              <a:t> og kollegaer (2018). </a:t>
            </a:r>
          </a:p>
          <a:p>
            <a:r>
              <a:rPr lang="nb-NO" sz="2200" dirty="0"/>
              <a:t>Påvirkes medarbeideres ledervurderinger av andre ting enn observasjoner av lederes væremåter? </a:t>
            </a:r>
            <a:r>
              <a:rPr lang="nb-NO" sz="2400" dirty="0"/>
              <a:t>	</a:t>
            </a:r>
          </a:p>
          <a:p>
            <a:pPr lvl="1"/>
            <a:r>
              <a:rPr lang="nb-NO" sz="1800" dirty="0"/>
              <a:t>Wang og kollegaer (2019) fant at bl.a. ansattes egen personlighet påvirket deres ledervurderinger. Slike egenskaper og andre individuelle kjennetegn hos medarbeiderne hadde like stor innflytelse på ledermålinger som lederobservasjonene i seg selv. </a:t>
            </a:r>
          </a:p>
          <a:p>
            <a:r>
              <a:rPr lang="nb-NO" sz="2200" dirty="0"/>
              <a:t>Mao: det er viktig å lytte til medarbeiderne, men ikke å alltid å stole på at de gjør korrekte observasjoner av deg som leder.</a:t>
            </a:r>
          </a:p>
        </p:txBody>
      </p:sp>
    </p:spTree>
    <p:extLst>
      <p:ext uri="{BB962C8B-B14F-4D97-AF65-F5344CB8AC3E}">
        <p14:creationId xmlns:p14="http://schemas.microsoft.com/office/powerpoint/2010/main" val="204357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09A0A4-17F5-C992-E584-0A1B849A47E9}"/>
              </a:ext>
            </a:extLst>
          </p:cNvPr>
          <p:cNvSpPr>
            <a:spLocks noGrp="1"/>
          </p:cNvSpPr>
          <p:nvPr>
            <p:ph type="title"/>
          </p:nvPr>
        </p:nvSpPr>
        <p:spPr>
          <a:xfrm>
            <a:off x="785253" y="488823"/>
            <a:ext cx="4737006" cy="569012"/>
          </a:xfrm>
        </p:spPr>
        <p:txBody>
          <a:bodyPr>
            <a:normAutofit/>
          </a:bodyPr>
          <a:lstStyle/>
          <a:p>
            <a:r>
              <a:rPr lang="nb-NO" dirty="0"/>
              <a:t>Flerkildevurderinger -360</a:t>
            </a:r>
          </a:p>
        </p:txBody>
      </p:sp>
      <p:sp>
        <p:nvSpPr>
          <p:cNvPr id="3" name="Plassholder for innhold 2">
            <a:extLst>
              <a:ext uri="{FF2B5EF4-FFF2-40B4-BE49-F238E27FC236}">
                <a16:creationId xmlns:a16="http://schemas.microsoft.com/office/drawing/2014/main" id="{4174C773-6FB6-DD81-E2EF-650B9E3771E1}"/>
              </a:ext>
            </a:extLst>
          </p:cNvPr>
          <p:cNvSpPr>
            <a:spLocks noGrp="1"/>
          </p:cNvSpPr>
          <p:nvPr>
            <p:ph sz="half" idx="2"/>
          </p:nvPr>
        </p:nvSpPr>
        <p:spPr>
          <a:xfrm>
            <a:off x="535269" y="1320686"/>
            <a:ext cx="11108863" cy="4570827"/>
          </a:xfrm>
        </p:spPr>
        <p:txBody>
          <a:bodyPr/>
          <a:lstStyle/>
          <a:p>
            <a:r>
              <a:rPr lang="nb-NO" dirty="0"/>
              <a:t>Forskning på lederutvikling og 360 synes ikke å ha tatt hensyn et fenomen som er vanskelig å belyse uten å basere seg på 360:</a:t>
            </a:r>
          </a:p>
          <a:p>
            <a:pPr lvl="1"/>
            <a:r>
              <a:rPr lang="nb-NO" dirty="0" err="1"/>
              <a:t>Self-other</a:t>
            </a:r>
            <a:r>
              <a:rPr lang="nb-NO" dirty="0"/>
              <a:t> </a:t>
            </a:r>
            <a:r>
              <a:rPr lang="nb-NO" dirty="0" err="1"/>
              <a:t>agreement</a:t>
            </a:r>
            <a:r>
              <a:rPr lang="nb-NO" dirty="0"/>
              <a:t> – grad av enighet mellom medarbeidere og lederes egenvurderinger</a:t>
            </a:r>
          </a:p>
          <a:p>
            <a:pPr lvl="1"/>
            <a:r>
              <a:rPr lang="nb-NO" dirty="0"/>
              <a:t>Det er kun 4-9 % felles variasjon i lederes og medarbeideres vurderinger.</a:t>
            </a:r>
          </a:p>
          <a:p>
            <a:pPr>
              <a:lnSpc>
                <a:spcPct val="90000"/>
              </a:lnSpc>
            </a:pPr>
            <a:r>
              <a:rPr lang="en-GB" altLang="nb-NO" sz="2400" dirty="0" err="1">
                <a:ea typeface="ＭＳ Ｐゴシック" panose="020B0600070205080204" pitchFamily="34" charset="-128"/>
              </a:rPr>
              <a:t>Ledere</a:t>
            </a:r>
            <a:r>
              <a:rPr lang="en-GB" altLang="nb-NO" sz="2400" dirty="0">
                <a:ea typeface="ＭＳ Ｐゴシック" panose="020B0600070205080204" pitchFamily="34" charset="-128"/>
              </a:rPr>
              <a:t> </a:t>
            </a:r>
            <a:r>
              <a:rPr lang="en-GB" altLang="nb-NO" sz="2400" dirty="0" err="1">
                <a:ea typeface="ＭＳ Ｐゴシック" panose="020B0600070205080204" pitchFamily="34" charset="-128"/>
              </a:rPr>
              <a:t>som</a:t>
            </a:r>
            <a:r>
              <a:rPr lang="en-GB" altLang="nb-NO" sz="2400" dirty="0">
                <a:ea typeface="ＭＳ Ｐゴシック" panose="020B0600070205080204" pitchFamily="34" charset="-128"/>
              </a:rPr>
              <a:t> </a:t>
            </a:r>
            <a:r>
              <a:rPr lang="en-GB" altLang="nb-NO" sz="2400" dirty="0" err="1">
                <a:ea typeface="ＭＳ Ｐゴシック" panose="020B0600070205080204" pitchFamily="34" charset="-128"/>
              </a:rPr>
              <a:t>får</a:t>
            </a:r>
            <a:r>
              <a:rPr lang="en-GB" altLang="nb-NO" sz="2400" dirty="0">
                <a:ea typeface="ＭＳ Ｐゴシック" panose="020B0600070205080204" pitchFamily="34" charset="-128"/>
              </a:rPr>
              <a:t> </a:t>
            </a:r>
            <a:r>
              <a:rPr lang="en-GB" altLang="nb-NO" sz="2400" dirty="0" err="1">
                <a:ea typeface="ＭＳ Ｐゴシック" panose="020B0600070205080204" pitchFamily="34" charset="-128"/>
              </a:rPr>
              <a:t>tilbakemelding</a:t>
            </a:r>
            <a:r>
              <a:rPr lang="en-GB" altLang="nb-NO" sz="2400" dirty="0">
                <a:ea typeface="ＭＳ Ｐゴシック" panose="020B0600070205080204" pitchFamily="34" charset="-128"/>
              </a:rPr>
              <a:t> </a:t>
            </a:r>
            <a:r>
              <a:rPr lang="en-GB" altLang="nb-NO" sz="2400" dirty="0" err="1">
                <a:ea typeface="ＭＳ Ｐゴシック" panose="020B0600070205080204" pitchFamily="34" charset="-128"/>
              </a:rPr>
              <a:t>klassifiseres</a:t>
            </a:r>
            <a:r>
              <a:rPr lang="en-GB" altLang="nb-NO" sz="2400" dirty="0">
                <a:ea typeface="ＭＳ Ｐゴシック" panose="020B0600070205080204" pitchFamily="34" charset="-128"/>
              </a:rPr>
              <a:t> </a:t>
            </a:r>
            <a:r>
              <a:rPr lang="en-GB" altLang="nb-NO" sz="2400" dirty="0" err="1">
                <a:ea typeface="ＭＳ Ｐゴシック" panose="020B0600070205080204" pitchFamily="34" charset="-128"/>
              </a:rPr>
              <a:t>som</a:t>
            </a:r>
            <a:r>
              <a:rPr lang="en-GB" altLang="nb-NO" sz="2400" dirty="0">
                <a:ea typeface="ＭＳ Ｐゴシック" panose="020B0600070205080204" pitchFamily="34" charset="-128"/>
              </a:rPr>
              <a:t>:</a:t>
            </a:r>
          </a:p>
          <a:p>
            <a:pPr lvl="1">
              <a:lnSpc>
                <a:spcPct val="90000"/>
              </a:lnSpc>
            </a:pPr>
            <a:r>
              <a:rPr lang="en-GB" altLang="nb-NO" dirty="0" err="1">
                <a:ea typeface="ＭＳ Ｐゴシック" panose="020B0600070205080204" pitchFamily="34" charset="-128"/>
              </a:rPr>
              <a:t>Overvurderere</a:t>
            </a:r>
            <a:endParaRPr lang="en-GB" altLang="nb-NO" dirty="0">
              <a:ea typeface="ＭＳ Ｐゴシック" panose="020B0600070205080204" pitchFamily="34" charset="-128"/>
            </a:endParaRPr>
          </a:p>
          <a:p>
            <a:pPr lvl="1">
              <a:lnSpc>
                <a:spcPct val="90000"/>
              </a:lnSpc>
            </a:pPr>
            <a:r>
              <a:rPr lang="en-GB" altLang="nb-NO" dirty="0">
                <a:ea typeface="ＭＳ Ｐゴシック" panose="020B0600070205080204" pitchFamily="34" charset="-128"/>
              </a:rPr>
              <a:t>Undervurderere</a:t>
            </a:r>
          </a:p>
          <a:p>
            <a:pPr lvl="1">
              <a:lnSpc>
                <a:spcPct val="90000"/>
              </a:lnSpc>
            </a:pPr>
            <a:r>
              <a:rPr lang="en-GB" altLang="nb-NO" dirty="0" err="1">
                <a:ea typeface="ＭＳ Ｐゴシック" panose="020B0600070205080204" pitchFamily="34" charset="-128"/>
              </a:rPr>
              <a:t>Realistiske</a:t>
            </a:r>
            <a:r>
              <a:rPr lang="en-GB" altLang="nb-NO" dirty="0">
                <a:ea typeface="ＭＳ Ｐゴシック" panose="020B0600070205080204" pitchFamily="34" charset="-128"/>
              </a:rPr>
              <a:t> </a:t>
            </a:r>
            <a:r>
              <a:rPr lang="en-GB" altLang="nb-NO" dirty="0" err="1">
                <a:ea typeface="ＭＳ Ｐゴシック" panose="020B0600070205080204" pitchFamily="34" charset="-128"/>
              </a:rPr>
              <a:t>vurderere</a:t>
            </a:r>
            <a:r>
              <a:rPr lang="en-GB" altLang="nb-NO" dirty="0">
                <a:ea typeface="ＭＳ Ｐゴシック" panose="020B0600070205080204" pitchFamily="34" charset="-128"/>
              </a:rPr>
              <a:t>: Høy </a:t>
            </a:r>
            <a:r>
              <a:rPr lang="en-GB" altLang="nb-NO" dirty="0" err="1">
                <a:ea typeface="ＭＳ Ｐゴシック" panose="020B0600070205080204" pitchFamily="34" charset="-128"/>
              </a:rPr>
              <a:t>og</a:t>
            </a:r>
            <a:r>
              <a:rPr lang="en-GB" altLang="nb-NO" dirty="0">
                <a:ea typeface="ＭＳ Ｐゴシック" panose="020B0600070205080204" pitchFamily="34" charset="-128"/>
              </a:rPr>
              <a:t> </a:t>
            </a:r>
            <a:r>
              <a:rPr lang="en-GB" altLang="nb-NO" dirty="0" err="1">
                <a:ea typeface="ＭＳ Ｐゴシック" panose="020B0600070205080204" pitchFamily="34" charset="-128"/>
              </a:rPr>
              <a:t>lav</a:t>
            </a:r>
            <a:endParaRPr lang="en-GB" altLang="nb-NO" dirty="0">
              <a:ea typeface="ＭＳ Ｐゴシック" panose="020B0600070205080204" pitchFamily="34" charset="-128"/>
            </a:endParaRPr>
          </a:p>
          <a:p>
            <a:pPr>
              <a:lnSpc>
                <a:spcPct val="90000"/>
              </a:lnSpc>
            </a:pPr>
            <a:r>
              <a:rPr lang="en-GB" altLang="nb-NO" sz="2400" dirty="0" err="1">
                <a:ea typeface="ＭＳ Ｐゴシック" panose="020B0600070205080204" pitchFamily="34" charset="-128"/>
              </a:rPr>
              <a:t>Effektive</a:t>
            </a:r>
            <a:r>
              <a:rPr lang="en-GB" altLang="nb-NO" sz="2400" dirty="0">
                <a:ea typeface="ＭＳ Ｐゴシック" panose="020B0600070205080204" pitchFamily="34" charset="-128"/>
              </a:rPr>
              <a:t> </a:t>
            </a:r>
            <a:r>
              <a:rPr lang="en-GB" altLang="nb-NO" sz="2400" dirty="0" err="1">
                <a:ea typeface="ＭＳ Ｐゴシック" panose="020B0600070205080204" pitchFamily="34" charset="-128"/>
              </a:rPr>
              <a:t>ledere</a:t>
            </a:r>
            <a:r>
              <a:rPr lang="en-GB" altLang="nb-NO" sz="2400" dirty="0">
                <a:ea typeface="ＭＳ Ｐゴシック" panose="020B0600070205080204" pitchFamily="34" charset="-128"/>
              </a:rPr>
              <a:t>: </a:t>
            </a:r>
            <a:r>
              <a:rPr lang="en-GB" altLang="nb-NO" sz="2400" dirty="0" err="1">
                <a:ea typeface="ＭＳ Ｐゴシック" panose="020B0600070205080204" pitchFamily="34" charset="-128"/>
              </a:rPr>
              <a:t>undervurderere</a:t>
            </a:r>
            <a:r>
              <a:rPr lang="en-GB" altLang="nb-NO" sz="2400" dirty="0">
                <a:ea typeface="ＭＳ Ｐゴシック" panose="020B0600070205080204" pitchFamily="34" charset="-128"/>
              </a:rPr>
              <a:t> </a:t>
            </a:r>
            <a:r>
              <a:rPr lang="en-GB" altLang="nb-NO" sz="2400" dirty="0" err="1">
                <a:ea typeface="ＭＳ Ｐゴシック" panose="020B0600070205080204" pitchFamily="34" charset="-128"/>
              </a:rPr>
              <a:t>og</a:t>
            </a:r>
            <a:r>
              <a:rPr lang="en-GB" altLang="nb-NO" sz="2400" dirty="0">
                <a:ea typeface="ＭＳ Ｐゴシック" panose="020B0600070205080204" pitchFamily="34" charset="-128"/>
              </a:rPr>
              <a:t> </a:t>
            </a:r>
            <a:r>
              <a:rPr lang="en-GB" altLang="nb-NO" sz="2400" dirty="0" err="1">
                <a:ea typeface="ＭＳ Ｐゴシック" panose="020B0600070205080204" pitchFamily="34" charset="-128"/>
              </a:rPr>
              <a:t>realistisk</a:t>
            </a:r>
            <a:r>
              <a:rPr lang="en-GB" altLang="nb-NO" sz="2400" dirty="0">
                <a:ea typeface="ＭＳ Ｐゴシック" panose="020B0600070205080204" pitchFamily="34" charset="-128"/>
              </a:rPr>
              <a:t> (</a:t>
            </a:r>
            <a:r>
              <a:rPr lang="en-GB" altLang="nb-NO" sz="2400" dirty="0" err="1">
                <a:ea typeface="ＭＳ Ｐゴシック" panose="020B0600070205080204" pitchFamily="34" charset="-128"/>
              </a:rPr>
              <a:t>høyt</a:t>
            </a:r>
            <a:r>
              <a:rPr lang="en-GB" altLang="nb-NO" sz="2400" dirty="0">
                <a:ea typeface="ＭＳ Ｐゴシック" panose="020B0600070205080204" pitchFamily="34" charset="-128"/>
              </a:rPr>
              <a:t>) </a:t>
            </a:r>
            <a:r>
              <a:rPr lang="en-GB" altLang="nb-NO" sz="2400" dirty="0" err="1">
                <a:ea typeface="ＭＳ Ｐゴシック" panose="020B0600070205080204" pitchFamily="34" charset="-128"/>
              </a:rPr>
              <a:t>vurderende</a:t>
            </a:r>
            <a:r>
              <a:rPr lang="en-GB" altLang="nb-NO" sz="2400" dirty="0">
                <a:ea typeface="ＭＳ Ｐゴシック" panose="020B0600070205080204" pitchFamily="34" charset="-128"/>
              </a:rPr>
              <a:t> </a:t>
            </a:r>
            <a:r>
              <a:rPr lang="en-GB" altLang="nb-NO" sz="2400" dirty="0" err="1">
                <a:ea typeface="ＭＳ Ｐゴシック" panose="020B0600070205080204" pitchFamily="34" charset="-128"/>
              </a:rPr>
              <a:t>ledere</a:t>
            </a:r>
            <a:r>
              <a:rPr lang="en-GB" altLang="nb-NO" sz="2400" dirty="0">
                <a:ea typeface="ＭＳ Ｐゴシック" panose="020B0600070205080204" pitchFamily="34" charset="-128"/>
              </a:rPr>
              <a:t>.</a:t>
            </a:r>
          </a:p>
          <a:p>
            <a:pPr>
              <a:lnSpc>
                <a:spcPct val="90000"/>
              </a:lnSpc>
            </a:pPr>
            <a:r>
              <a:rPr lang="en-GB" altLang="nb-NO" sz="2400" dirty="0" err="1">
                <a:ea typeface="ＭＳ Ｐゴシック" panose="020B0600070205080204" pitchFamily="34" charset="-128"/>
              </a:rPr>
              <a:t>Bør</a:t>
            </a:r>
            <a:r>
              <a:rPr lang="en-GB" altLang="nb-NO" sz="2400" dirty="0">
                <a:ea typeface="ＭＳ Ｐゴシック" panose="020B0600070205080204" pitchFamily="34" charset="-128"/>
              </a:rPr>
              <a:t> ha </a:t>
            </a:r>
            <a:r>
              <a:rPr lang="en-GB" altLang="nb-NO" sz="2400" dirty="0" err="1">
                <a:ea typeface="ＭＳ Ｐゴシック" panose="020B0600070205080204" pitchFamily="34" charset="-128"/>
              </a:rPr>
              <a:t>konsekvenser</a:t>
            </a:r>
            <a:r>
              <a:rPr lang="en-GB" altLang="nb-NO" sz="2400" dirty="0">
                <a:ea typeface="ＭＳ Ｐゴシック" panose="020B0600070205080204" pitchFamily="34" charset="-128"/>
              </a:rPr>
              <a:t> for </a:t>
            </a:r>
            <a:r>
              <a:rPr lang="en-GB" altLang="nb-NO" sz="2400" dirty="0" err="1">
                <a:ea typeface="ＭＳ Ｐゴシック" panose="020B0600070205080204" pitchFamily="34" charset="-128"/>
              </a:rPr>
              <a:t>lederutvikling</a:t>
            </a:r>
            <a:r>
              <a:rPr lang="en-GB" altLang="nb-NO" sz="2400" dirty="0">
                <a:ea typeface="ＭＳ Ｐゴシック" panose="020B0600070205080204" pitchFamily="34" charset="-128"/>
              </a:rPr>
              <a:t>:</a:t>
            </a:r>
          </a:p>
          <a:p>
            <a:pPr lvl="1">
              <a:lnSpc>
                <a:spcPct val="90000"/>
              </a:lnSpc>
            </a:pPr>
            <a:r>
              <a:rPr lang="en-GB" altLang="nb-NO" sz="2200" dirty="0" err="1">
                <a:ea typeface="ＭＳ Ｐゴシック" panose="020B0600070205080204" pitchFamily="34" charset="-128"/>
              </a:rPr>
              <a:t>Lederutviklingstiltak</a:t>
            </a:r>
            <a:r>
              <a:rPr lang="en-GB" altLang="nb-NO" sz="2200" dirty="0">
                <a:ea typeface="ＭＳ Ｐゴシック" panose="020B0600070205080204" pitchFamily="34" charset="-128"/>
              </a:rPr>
              <a:t> </a:t>
            </a:r>
            <a:r>
              <a:rPr lang="en-GB" altLang="nb-NO" sz="2200" dirty="0" err="1">
                <a:ea typeface="ＭＳ Ｐゴシック" panose="020B0600070205080204" pitchFamily="34" charset="-128"/>
              </a:rPr>
              <a:t>må</a:t>
            </a:r>
            <a:r>
              <a:rPr lang="en-GB" altLang="nb-NO" sz="2200" dirty="0">
                <a:ea typeface="ＭＳ Ｐゴシック" panose="020B0600070205080204" pitchFamily="34" charset="-128"/>
              </a:rPr>
              <a:t> </a:t>
            </a:r>
            <a:r>
              <a:rPr lang="en-GB" altLang="nb-NO" sz="2200" dirty="0" err="1">
                <a:ea typeface="ＭＳ Ｐゴシック" panose="020B0600070205080204" pitchFamily="34" charset="-128"/>
              </a:rPr>
              <a:t>differensieres</a:t>
            </a:r>
            <a:r>
              <a:rPr lang="en-GB" altLang="nb-NO" sz="2200" dirty="0">
                <a:ea typeface="ＭＳ Ｐゴシック" panose="020B0600070205080204" pitchFamily="34" charset="-128"/>
              </a:rPr>
              <a:t>, </a:t>
            </a:r>
            <a:r>
              <a:rPr lang="en-GB" altLang="nb-NO" sz="2200" dirty="0" err="1">
                <a:ea typeface="ＭＳ Ｐゴシック" panose="020B0600070205080204" pitchFamily="34" charset="-128"/>
              </a:rPr>
              <a:t>særlig</a:t>
            </a:r>
            <a:r>
              <a:rPr lang="en-GB" altLang="nb-NO" sz="2200" dirty="0">
                <a:ea typeface="ＭＳ Ｐゴシック" panose="020B0600070205080204" pitchFamily="34" charset="-128"/>
              </a:rPr>
              <a:t> for </a:t>
            </a:r>
            <a:r>
              <a:rPr lang="en-GB" altLang="nb-NO" sz="2200" dirty="0" err="1">
                <a:ea typeface="ＭＳ Ｐゴシック" panose="020B0600070205080204" pitchFamily="34" charset="-128"/>
              </a:rPr>
              <a:t>undervurdere</a:t>
            </a:r>
            <a:r>
              <a:rPr lang="en-GB" altLang="nb-NO" sz="2200" dirty="0">
                <a:ea typeface="ＭＳ Ｐゴシック" panose="020B0600070205080204" pitchFamily="34" charset="-128"/>
              </a:rPr>
              <a:t> </a:t>
            </a:r>
            <a:r>
              <a:rPr lang="en-GB" altLang="nb-NO" sz="2200" dirty="0" err="1">
                <a:ea typeface="ＭＳ Ｐゴシック" panose="020B0600070205080204" pitchFamily="34" charset="-128"/>
              </a:rPr>
              <a:t>og</a:t>
            </a:r>
            <a:r>
              <a:rPr lang="en-GB" altLang="nb-NO" sz="2200" dirty="0">
                <a:ea typeface="ＭＳ Ｐゴシック" panose="020B0600070205080204" pitchFamily="34" charset="-128"/>
              </a:rPr>
              <a:t> </a:t>
            </a:r>
            <a:r>
              <a:rPr lang="en-GB" altLang="nb-NO" sz="2200" dirty="0" err="1">
                <a:ea typeface="ＭＳ Ｐゴシック" panose="020B0600070205080204" pitchFamily="34" charset="-128"/>
              </a:rPr>
              <a:t>overvurdere</a:t>
            </a:r>
            <a:r>
              <a:rPr lang="en-GB" altLang="nb-NO" sz="2200" dirty="0">
                <a:ea typeface="ＭＳ Ｐゴシック" panose="020B0600070205080204" pitchFamily="34" charset="-128"/>
              </a:rPr>
              <a:t>.</a:t>
            </a:r>
          </a:p>
        </p:txBody>
      </p:sp>
    </p:spTree>
    <p:extLst>
      <p:ext uri="{BB962C8B-B14F-4D97-AF65-F5344CB8AC3E}">
        <p14:creationId xmlns:p14="http://schemas.microsoft.com/office/powerpoint/2010/main" val="373163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heckerboard(across)">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linds(horizontal)">
                                      <p:cBhvr>
                                        <p:cTn id="25" dur="500"/>
                                        <p:tgtEl>
                                          <p:spTgt spid="3">
                                            <p:txEl>
                                              <p:pRg st="8" end="8"/>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blinds(horizontal)">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DE58F1-B345-FC49-9B0B-931F80B8AF73}"/>
              </a:ext>
            </a:extLst>
          </p:cNvPr>
          <p:cNvSpPr>
            <a:spLocks noGrp="1"/>
          </p:cNvSpPr>
          <p:nvPr>
            <p:ph type="title"/>
          </p:nvPr>
        </p:nvSpPr>
        <p:spPr/>
        <p:txBody>
          <a:bodyPr/>
          <a:lstStyle/>
          <a:p>
            <a:pPr algn="l"/>
            <a:r>
              <a:rPr lang="en-US" dirty="0" err="1"/>
              <a:t>Å</a:t>
            </a:r>
            <a:r>
              <a:rPr lang="en-US" dirty="0"/>
              <a:t> </a:t>
            </a:r>
            <a:r>
              <a:rPr lang="en-US" dirty="0" err="1"/>
              <a:t>jobbe</a:t>
            </a:r>
            <a:r>
              <a:rPr lang="en-US" dirty="0"/>
              <a:t> med coacher </a:t>
            </a:r>
            <a:r>
              <a:rPr lang="en-US" dirty="0" err="1"/>
              <a:t>og</a:t>
            </a:r>
            <a:r>
              <a:rPr lang="en-US" dirty="0"/>
              <a:t> </a:t>
            </a:r>
            <a:r>
              <a:rPr lang="en-US" dirty="0" err="1"/>
              <a:t>mentorer</a:t>
            </a:r>
            <a:endParaRPr lang="en-US" dirty="0"/>
          </a:p>
        </p:txBody>
      </p:sp>
      <p:sp>
        <p:nvSpPr>
          <p:cNvPr id="3" name="Plassholder for innhold 2">
            <a:extLst>
              <a:ext uri="{FF2B5EF4-FFF2-40B4-BE49-F238E27FC236}">
                <a16:creationId xmlns:a16="http://schemas.microsoft.com/office/drawing/2014/main" id="{7E893C5D-66F7-2544-96BA-B11EE91F906C}"/>
              </a:ext>
            </a:extLst>
          </p:cNvPr>
          <p:cNvSpPr>
            <a:spLocks noGrp="1"/>
          </p:cNvSpPr>
          <p:nvPr>
            <p:ph idx="1"/>
          </p:nvPr>
        </p:nvSpPr>
        <p:spPr>
          <a:xfrm>
            <a:off x="794342" y="1111625"/>
            <a:ext cx="10078144" cy="4693836"/>
          </a:xfrm>
        </p:spPr>
        <p:txBody>
          <a:bodyPr>
            <a:normAutofit fontScale="77500" lnSpcReduction="20000"/>
          </a:bodyPr>
          <a:lstStyle/>
          <a:p>
            <a:r>
              <a:rPr lang="nb-NO" dirty="0" err="1"/>
              <a:t>Coaching</a:t>
            </a:r>
            <a:r>
              <a:rPr lang="nb-NO" dirty="0"/>
              <a:t> er en én-til-én-metode for læring og utvikling og som baseres på en samarbeidsorientert, refleksjonsorientert og målorientert relasjon med hensikt å nå målsettinger som er verdifulle for den som blir </a:t>
            </a:r>
            <a:r>
              <a:rPr lang="nb-NO" dirty="0" err="1"/>
              <a:t>coachet</a:t>
            </a:r>
            <a:r>
              <a:rPr lang="nb-NO" dirty="0"/>
              <a:t> (</a:t>
            </a:r>
            <a:r>
              <a:rPr lang="nb-NO" dirty="0" err="1"/>
              <a:t>Smither</a:t>
            </a:r>
            <a:r>
              <a:rPr lang="nb-NO" dirty="0"/>
              <a:t>, 2011). </a:t>
            </a:r>
          </a:p>
          <a:p>
            <a:r>
              <a:rPr lang="nb-NO" dirty="0"/>
              <a:t>Jones, Woods og Guillaume (2016) inkluderte 17 tidligere studier på effekter av </a:t>
            </a:r>
            <a:r>
              <a:rPr lang="nb-NO" dirty="0" err="1"/>
              <a:t>coaching</a:t>
            </a:r>
            <a:r>
              <a:rPr lang="nb-NO" dirty="0"/>
              <a:t>. </a:t>
            </a:r>
          </a:p>
          <a:p>
            <a:pPr lvl="1"/>
            <a:r>
              <a:rPr lang="nb-NO" dirty="0"/>
              <a:t>De fant at </a:t>
            </a:r>
            <a:r>
              <a:rPr lang="nb-NO" dirty="0" err="1"/>
              <a:t>coaching</a:t>
            </a:r>
            <a:r>
              <a:rPr lang="nb-NO" dirty="0"/>
              <a:t> hadde generelt positive effekter på organisasjoners resultater (.36), og på mer spesifikke former for kriterier som deltakernes ferdigheter (.28), følelsesmessige reaksjoner (.51) (høyere selvtillit, mindre stress) og resultater på individnivå (1.24). </a:t>
            </a:r>
          </a:p>
          <a:p>
            <a:r>
              <a:rPr lang="nb-NO" dirty="0"/>
              <a:t>Effekter av </a:t>
            </a:r>
            <a:r>
              <a:rPr lang="nb-NO" dirty="0" err="1"/>
              <a:t>mentoring</a:t>
            </a:r>
            <a:r>
              <a:rPr lang="nb-NO" dirty="0"/>
              <a:t> så ble dette undersøkt i en annen metaanalyse (Turner mfl., 2013). </a:t>
            </a:r>
          </a:p>
          <a:p>
            <a:pPr lvl="1"/>
            <a:r>
              <a:rPr lang="nb-NO" dirty="0"/>
              <a:t>Forskerne bak denne studien oppsummerte forskningsfunn fra 173 tidligere utvalg og inkluderte flere typer </a:t>
            </a:r>
            <a:r>
              <a:rPr lang="nb-NO" dirty="0" err="1"/>
              <a:t>mentoring</a:t>
            </a:r>
            <a:r>
              <a:rPr lang="nb-NO" dirty="0"/>
              <a:t>. Blant disse var også </a:t>
            </a:r>
            <a:r>
              <a:rPr lang="nb-NO" dirty="0" err="1"/>
              <a:t>mentoring</a:t>
            </a:r>
            <a:r>
              <a:rPr lang="nb-NO" dirty="0"/>
              <a:t> fra jobbsammenhenger (men ikke nødvendigvis rettet mot ledere). </a:t>
            </a:r>
          </a:p>
          <a:p>
            <a:pPr lvl="1"/>
            <a:r>
              <a:rPr lang="nb-NO" dirty="0"/>
              <a:t>De fant sammenhenger mellom </a:t>
            </a:r>
            <a:r>
              <a:rPr lang="nb-NO" dirty="0" err="1"/>
              <a:t>mentoring</a:t>
            </a:r>
            <a:r>
              <a:rPr lang="nb-NO" dirty="0"/>
              <a:t> og kriterier som økt læring, lavere tendens til å skifte jobb, en viss lønnsøkning, opplevd karrieresuksess, økte karrieremuligheter, samt noe mindre stress. </a:t>
            </a:r>
          </a:p>
          <a:p>
            <a:endParaRPr lang="en-US" dirty="0"/>
          </a:p>
        </p:txBody>
      </p:sp>
      <p:sp>
        <p:nvSpPr>
          <p:cNvPr id="4" name="TekstSylinder 3">
            <a:extLst>
              <a:ext uri="{FF2B5EF4-FFF2-40B4-BE49-F238E27FC236}">
                <a16:creationId xmlns:a16="http://schemas.microsoft.com/office/drawing/2014/main" id="{99E691AF-27B8-FB40-9F20-66E09802B449}"/>
              </a:ext>
            </a:extLst>
          </p:cNvPr>
          <p:cNvSpPr txBox="1"/>
          <p:nvPr/>
        </p:nvSpPr>
        <p:spPr>
          <a:xfrm>
            <a:off x="1106826" y="5639850"/>
            <a:ext cx="10290832" cy="1384995"/>
          </a:xfrm>
          <a:prstGeom prst="rect">
            <a:avLst/>
          </a:prstGeom>
          <a:noFill/>
        </p:spPr>
        <p:txBody>
          <a:bodyPr wrap="square" rtlCol="0">
            <a:spAutoFit/>
          </a:bodyPr>
          <a:lstStyle/>
          <a:p>
            <a:r>
              <a:rPr lang="en-US" sz="1400" dirty="0"/>
              <a:t>Jones, R. J., Woods, S. A., &amp; Guillaume, Y., R., F. (2016). A meta-analysis of learning and performance outcomes from coaching. Journal of Occupational and Organizational Psychology, 89, 249-277</a:t>
            </a:r>
          </a:p>
          <a:p>
            <a:r>
              <a:rPr lang="en-US" sz="1400" dirty="0"/>
              <a:t>Turner, L., Eby, T., Allen, T.D., Hoffman, B.J., Baranik, L.E., Sauer, J.B., Baldwin, S., Morrison, M.A., Kinkade, K.M., Maher, C.P., Curtis, S. &amp; Evans, S.C. (2013). An interdisciplinary meta-analysis of the potential antecedents, correlates, and consequences of </a:t>
            </a:r>
            <a:r>
              <a:rPr lang="en-US" sz="1400" dirty="0" err="1"/>
              <a:t>protegé</a:t>
            </a:r>
            <a:r>
              <a:rPr lang="en-US" sz="1400" dirty="0"/>
              <a:t> perceptions of mentoring. </a:t>
            </a:r>
            <a:r>
              <a:rPr lang="nb-NO" sz="1400" i="1" dirty="0" err="1"/>
              <a:t>Psychological</a:t>
            </a:r>
            <a:r>
              <a:rPr lang="nb-NO" sz="1400" i="1" dirty="0"/>
              <a:t> Bulletin, 139</a:t>
            </a:r>
            <a:r>
              <a:rPr lang="nb-NO" sz="1400" dirty="0"/>
              <a:t>, 441–476</a:t>
            </a:r>
          </a:p>
          <a:p>
            <a:endParaRPr lang="en-US" sz="1400" dirty="0"/>
          </a:p>
        </p:txBody>
      </p:sp>
    </p:spTree>
    <p:extLst>
      <p:ext uri="{BB962C8B-B14F-4D97-AF65-F5344CB8AC3E}">
        <p14:creationId xmlns:p14="http://schemas.microsoft.com/office/powerpoint/2010/main" val="3755730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01" y="1035917"/>
            <a:ext cx="10992052" cy="625296"/>
          </a:xfrm>
        </p:spPr>
        <p:txBody>
          <a:bodyPr anchor="t">
            <a:normAutofit/>
          </a:bodyPr>
          <a:lstStyle/>
          <a:p>
            <a:r>
              <a:rPr lang="en-US" dirty="0" err="1"/>
              <a:t>Utfordre</a:t>
            </a:r>
            <a:r>
              <a:rPr lang="en-US" dirty="0"/>
              <a:t> deg </a:t>
            </a:r>
            <a:r>
              <a:rPr lang="en-US" dirty="0" err="1"/>
              <a:t>selv</a:t>
            </a:r>
            <a:endParaRPr lang="nb-NO" dirty="0"/>
          </a:p>
        </p:txBody>
      </p:sp>
      <p:sp>
        <p:nvSpPr>
          <p:cNvPr id="3" name="Content Placeholder 2"/>
          <p:cNvSpPr>
            <a:spLocks noGrp="1"/>
          </p:cNvSpPr>
          <p:nvPr>
            <p:ph idx="1"/>
          </p:nvPr>
        </p:nvSpPr>
        <p:spPr>
          <a:xfrm>
            <a:off x="2116476" y="1941093"/>
            <a:ext cx="9475524" cy="3937308"/>
          </a:xfrm>
        </p:spPr>
        <p:txBody>
          <a:bodyPr>
            <a:normAutofit/>
          </a:bodyPr>
          <a:lstStyle/>
          <a:p>
            <a:r>
              <a:rPr lang="en-US" sz="3200" dirty="0"/>
              <a:t>Se </a:t>
            </a:r>
            <a:r>
              <a:rPr lang="en-US" sz="3200" dirty="0" err="1"/>
              <a:t>etter</a:t>
            </a:r>
            <a:r>
              <a:rPr lang="en-US" sz="3200" dirty="0"/>
              <a:t> </a:t>
            </a:r>
            <a:r>
              <a:rPr lang="en-US" sz="3200" dirty="0" err="1"/>
              <a:t>måter</a:t>
            </a:r>
            <a:r>
              <a:rPr lang="en-US" sz="3200" dirty="0"/>
              <a:t> du </a:t>
            </a:r>
            <a:r>
              <a:rPr lang="en-US" sz="3200" dirty="0" err="1"/>
              <a:t>kan</a:t>
            </a:r>
            <a:r>
              <a:rPr lang="en-US" sz="3200" dirty="0"/>
              <a:t> </a:t>
            </a:r>
            <a:r>
              <a:rPr lang="en-US" sz="3200" dirty="0" err="1"/>
              <a:t>utvikle</a:t>
            </a:r>
            <a:r>
              <a:rPr lang="en-US" sz="3200" dirty="0"/>
              <a:t> deg </a:t>
            </a:r>
            <a:r>
              <a:rPr lang="en-US" sz="3200" dirty="0" err="1"/>
              <a:t>selv</a:t>
            </a:r>
            <a:r>
              <a:rPr lang="en-US" sz="3200" dirty="0"/>
              <a:t> </a:t>
            </a:r>
            <a:r>
              <a:rPr lang="en-US" sz="3200" dirty="0" err="1"/>
              <a:t>på</a:t>
            </a:r>
            <a:r>
              <a:rPr lang="en-US" sz="3200" dirty="0"/>
              <a:t> – </a:t>
            </a:r>
            <a:r>
              <a:rPr lang="en-US" sz="3200" dirty="0" err="1"/>
              <a:t>dersom</a:t>
            </a:r>
            <a:r>
              <a:rPr lang="en-US" sz="3200" dirty="0"/>
              <a:t> </a:t>
            </a:r>
            <a:r>
              <a:rPr lang="en-US" sz="3200" dirty="0" err="1"/>
              <a:t>andre</a:t>
            </a:r>
            <a:r>
              <a:rPr lang="en-US" sz="3200" dirty="0"/>
              <a:t> </a:t>
            </a:r>
            <a:r>
              <a:rPr lang="en-US" sz="3200" dirty="0" err="1"/>
              <a:t>ikke</a:t>
            </a:r>
            <a:r>
              <a:rPr lang="en-US" sz="3200" dirty="0"/>
              <a:t> </a:t>
            </a:r>
            <a:r>
              <a:rPr lang="en-US" sz="3200" dirty="0" err="1"/>
              <a:t>tilbyr</a:t>
            </a:r>
            <a:r>
              <a:rPr lang="en-US" sz="3200" dirty="0"/>
              <a:t> de, </a:t>
            </a:r>
            <a:r>
              <a:rPr lang="en-US" sz="3200" dirty="0" err="1"/>
              <a:t>finn</a:t>
            </a:r>
            <a:r>
              <a:rPr lang="en-US" sz="3200" dirty="0"/>
              <a:t> de </a:t>
            </a:r>
            <a:r>
              <a:rPr lang="en-US" sz="3200" dirty="0" err="1"/>
              <a:t>selv</a:t>
            </a:r>
            <a:endParaRPr lang="en-US" sz="3200" dirty="0"/>
          </a:p>
          <a:p>
            <a:r>
              <a:rPr lang="en-US" sz="3200" dirty="0"/>
              <a:t>Ta </a:t>
            </a:r>
            <a:r>
              <a:rPr lang="en-US" sz="3200" dirty="0" err="1"/>
              <a:t>steget</a:t>
            </a:r>
            <a:r>
              <a:rPr lang="en-US" sz="3200" dirty="0"/>
              <a:t> </a:t>
            </a:r>
            <a:r>
              <a:rPr lang="en-US" sz="3200" dirty="0" err="1"/>
              <a:t>og</a:t>
            </a:r>
            <a:r>
              <a:rPr lang="en-US" sz="3200" dirty="0"/>
              <a:t> sett i gang – </a:t>
            </a:r>
            <a:r>
              <a:rPr lang="en-US" sz="3200" dirty="0" err="1"/>
              <a:t>ikke</a:t>
            </a:r>
            <a:r>
              <a:rPr lang="en-US" sz="3200" dirty="0"/>
              <a:t> la alt </a:t>
            </a:r>
            <a:r>
              <a:rPr lang="en-US" sz="3200" dirty="0" err="1"/>
              <a:t>være</a:t>
            </a:r>
            <a:r>
              <a:rPr lang="en-US" sz="3200" dirty="0"/>
              <a:t> </a:t>
            </a:r>
            <a:r>
              <a:rPr lang="en-US" sz="3200" dirty="0" err="1"/>
              <a:t>perfekt</a:t>
            </a:r>
            <a:r>
              <a:rPr lang="en-US" sz="3200" dirty="0"/>
              <a:t> </a:t>
            </a:r>
            <a:r>
              <a:rPr lang="en-US" sz="3200" dirty="0" err="1"/>
              <a:t>før</a:t>
            </a:r>
            <a:r>
              <a:rPr lang="en-US" sz="3200" dirty="0"/>
              <a:t> du </a:t>
            </a:r>
            <a:r>
              <a:rPr lang="en-US" sz="3200" dirty="0" err="1"/>
              <a:t>forsøker</a:t>
            </a:r>
            <a:r>
              <a:rPr lang="en-US" sz="3200" dirty="0"/>
              <a:t> </a:t>
            </a:r>
            <a:r>
              <a:rPr lang="en-US" sz="3200" dirty="0" err="1"/>
              <a:t>noe</a:t>
            </a:r>
            <a:r>
              <a:rPr lang="en-US" sz="3200" dirty="0"/>
              <a:t> </a:t>
            </a:r>
            <a:r>
              <a:rPr lang="en-US" sz="3200" dirty="0" err="1"/>
              <a:t>nytt</a:t>
            </a:r>
            <a:endParaRPr lang="en-US" sz="3200" dirty="0"/>
          </a:p>
          <a:p>
            <a:r>
              <a:rPr lang="en-US" sz="3200" dirty="0"/>
              <a:t>Lag et </a:t>
            </a:r>
            <a:r>
              <a:rPr lang="en-US" sz="3200" dirty="0" err="1"/>
              <a:t>budsjett</a:t>
            </a:r>
            <a:r>
              <a:rPr lang="en-US" sz="3200" dirty="0"/>
              <a:t> for </a:t>
            </a:r>
            <a:r>
              <a:rPr lang="en-US" sz="3200" dirty="0" err="1"/>
              <a:t>akseptable</a:t>
            </a:r>
            <a:r>
              <a:rPr lang="en-US" sz="3200" dirty="0"/>
              <a:t> </a:t>
            </a:r>
            <a:r>
              <a:rPr lang="en-US" sz="3200" dirty="0" err="1"/>
              <a:t>antall</a:t>
            </a:r>
            <a:r>
              <a:rPr lang="en-US" sz="3200" dirty="0"/>
              <a:t> </a:t>
            </a:r>
            <a:r>
              <a:rPr lang="en-US" sz="3200" dirty="0" err="1"/>
              <a:t>egne</a:t>
            </a:r>
            <a:r>
              <a:rPr lang="en-US" sz="3200" dirty="0"/>
              <a:t> </a:t>
            </a:r>
            <a:r>
              <a:rPr lang="en-US" sz="3200" dirty="0" err="1"/>
              <a:t>feil</a:t>
            </a:r>
            <a:r>
              <a:rPr lang="en-US" sz="3200" dirty="0"/>
              <a:t> med et </a:t>
            </a:r>
            <a:r>
              <a:rPr lang="en-US" sz="3200" dirty="0" err="1"/>
              <a:t>høyt</a:t>
            </a:r>
            <a:r>
              <a:rPr lang="en-US" sz="3200" dirty="0"/>
              <a:t> </a:t>
            </a:r>
            <a:r>
              <a:rPr lang="en-US" sz="3200" dirty="0" err="1"/>
              <a:t>minimumsnivå</a:t>
            </a:r>
            <a:endParaRPr lang="nb-NO" sz="3200" dirty="0"/>
          </a:p>
        </p:txBody>
      </p:sp>
      <p:sp>
        <p:nvSpPr>
          <p:cNvPr id="8" name="Text Placeholder 3">
            <a:extLst>
              <a:ext uri="{FF2B5EF4-FFF2-40B4-BE49-F238E27FC236}">
                <a16:creationId xmlns:a16="http://schemas.microsoft.com/office/drawing/2014/main" id="{717BC551-39F9-2AB8-43D1-2E27130D837F}"/>
              </a:ext>
            </a:extLst>
          </p:cNvPr>
          <p:cNvSpPr>
            <a:spLocks noGrp="1"/>
          </p:cNvSpPr>
          <p:nvPr>
            <p:ph type="body" sz="quarter" idx="17"/>
          </p:nvPr>
        </p:nvSpPr>
        <p:spPr>
          <a:xfrm>
            <a:off x="600000" y="457497"/>
            <a:ext cx="7920989" cy="365124"/>
          </a:xfrm>
        </p:spPr>
        <p:txBody>
          <a:bodyPr/>
          <a:lstStyle/>
          <a:p>
            <a:endParaRPr lang="en-US"/>
          </a:p>
        </p:txBody>
      </p:sp>
      <p:pic>
        <p:nvPicPr>
          <p:cNvPr id="4" name="Picture 3">
            <a:extLst>
              <a:ext uri="{FF2B5EF4-FFF2-40B4-BE49-F238E27FC236}">
                <a16:creationId xmlns:a16="http://schemas.microsoft.com/office/drawing/2014/main" id="{48A75FB6-9017-BDA8-E031-49EF89661360}"/>
              </a:ext>
            </a:extLst>
          </p:cNvPr>
          <p:cNvPicPr>
            <a:picLocks noChangeAspect="1"/>
          </p:cNvPicPr>
          <p:nvPr/>
        </p:nvPicPr>
        <p:blipFill>
          <a:blip r:embed="rId2"/>
          <a:stretch>
            <a:fillRect/>
          </a:stretch>
        </p:blipFill>
        <p:spPr>
          <a:xfrm>
            <a:off x="350712" y="2571750"/>
            <a:ext cx="1323975" cy="1714500"/>
          </a:xfrm>
          <a:prstGeom prst="rect">
            <a:avLst/>
          </a:prstGeom>
        </p:spPr>
      </p:pic>
    </p:spTree>
    <p:extLst>
      <p:ext uri="{BB962C8B-B14F-4D97-AF65-F5344CB8AC3E}">
        <p14:creationId xmlns:p14="http://schemas.microsoft.com/office/powerpoint/2010/main" val="1977369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C3CCD-4441-FA18-7717-3336DDA605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C675B-5A0C-897B-6383-938ACF8573F4}"/>
              </a:ext>
            </a:extLst>
          </p:cNvPr>
          <p:cNvSpPr>
            <a:spLocks noGrp="1"/>
          </p:cNvSpPr>
          <p:nvPr>
            <p:ph type="title"/>
          </p:nvPr>
        </p:nvSpPr>
        <p:spPr>
          <a:xfrm>
            <a:off x="623887" y="2083599"/>
            <a:ext cx="10944225" cy="635889"/>
          </a:xfrm>
        </p:spPr>
        <p:txBody>
          <a:bodyPr>
            <a:noAutofit/>
          </a:bodyPr>
          <a:lstStyle/>
          <a:p>
            <a:pPr algn="ctr"/>
            <a:r>
              <a:rPr lang="en-US" sz="4400" dirty="0" err="1"/>
              <a:t>Hvordan</a:t>
            </a:r>
            <a:r>
              <a:rPr lang="en-US" sz="4400" dirty="0"/>
              <a:t> </a:t>
            </a:r>
            <a:r>
              <a:rPr lang="en-US" sz="4400" dirty="0" err="1"/>
              <a:t>tak</a:t>
            </a:r>
            <a:r>
              <a:rPr lang="en-US" sz="4400" dirty="0"/>
              <a:t> </a:t>
            </a:r>
            <a:r>
              <a:rPr lang="en-US" sz="4400" dirty="0" err="1"/>
              <a:t>i</a:t>
            </a:r>
            <a:r>
              <a:rPr lang="en-US" sz="4400" dirty="0"/>
              <a:t> det </a:t>
            </a:r>
            <a:r>
              <a:rPr lang="en-US" sz="4400" dirty="0" err="1"/>
              <a:t>som</a:t>
            </a:r>
            <a:r>
              <a:rPr lang="en-US" sz="4400" dirty="0"/>
              <a:t> </a:t>
            </a:r>
            <a:r>
              <a:rPr lang="en-US" sz="4400" dirty="0" err="1"/>
              <a:t>hindrer</a:t>
            </a:r>
            <a:r>
              <a:rPr lang="en-US" sz="4400" dirty="0"/>
              <a:t> deg </a:t>
            </a:r>
            <a:r>
              <a:rPr lang="en-US" sz="4400" dirty="0" err="1"/>
              <a:t>i</a:t>
            </a:r>
            <a:r>
              <a:rPr lang="en-US" sz="4400" dirty="0"/>
              <a:t> </a:t>
            </a:r>
            <a:r>
              <a:rPr lang="en-US" sz="4400" dirty="0" err="1"/>
              <a:t>å</a:t>
            </a:r>
            <a:r>
              <a:rPr lang="en-US" sz="4400" dirty="0"/>
              <a:t> </a:t>
            </a:r>
            <a:r>
              <a:rPr lang="en-US" sz="4400" dirty="0" err="1"/>
              <a:t>være</a:t>
            </a:r>
            <a:r>
              <a:rPr lang="en-US" sz="4400" dirty="0"/>
              <a:t> </a:t>
            </a:r>
            <a:r>
              <a:rPr lang="en-US" sz="4400" dirty="0" err="1"/>
              <a:t>effektiv</a:t>
            </a:r>
            <a:r>
              <a:rPr lang="en-US" sz="4400" dirty="0"/>
              <a:t>?</a:t>
            </a:r>
            <a:br>
              <a:rPr lang="en-US" sz="4400" dirty="0"/>
            </a:br>
            <a:br>
              <a:rPr lang="en-US" sz="4400" dirty="0"/>
            </a:br>
            <a:r>
              <a:rPr lang="en-US" sz="4400" dirty="0" err="1"/>
              <a:t>Hvordan</a:t>
            </a:r>
            <a:r>
              <a:rPr lang="en-US" sz="4400" dirty="0"/>
              <a:t> </a:t>
            </a:r>
            <a:r>
              <a:rPr lang="en-US" sz="4400" dirty="0" err="1"/>
              <a:t>jobbe</a:t>
            </a:r>
            <a:r>
              <a:rPr lang="en-US" sz="4400" dirty="0"/>
              <a:t> med </a:t>
            </a:r>
            <a:r>
              <a:rPr lang="en-US" sz="4400" dirty="0" err="1"/>
              <a:t>skyggesidene</a:t>
            </a:r>
            <a:r>
              <a:rPr lang="en-US" sz="4400" dirty="0"/>
              <a:t>?</a:t>
            </a:r>
            <a:endParaRPr lang="nb-NO" sz="4400" dirty="0"/>
          </a:p>
        </p:txBody>
      </p:sp>
    </p:spTree>
    <p:extLst>
      <p:ext uri="{BB962C8B-B14F-4D97-AF65-F5344CB8AC3E}">
        <p14:creationId xmlns:p14="http://schemas.microsoft.com/office/powerpoint/2010/main" val="1446037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53C0A1-C171-3E18-9209-8CB02F7959DC}"/>
              </a:ext>
            </a:extLst>
          </p:cNvPr>
          <p:cNvSpPr>
            <a:spLocks noGrp="1"/>
          </p:cNvSpPr>
          <p:nvPr>
            <p:ph type="title"/>
          </p:nvPr>
        </p:nvSpPr>
        <p:spPr>
          <a:xfrm>
            <a:off x="446414" y="484535"/>
            <a:ext cx="11299171" cy="774422"/>
          </a:xfrm>
        </p:spPr>
        <p:txBody>
          <a:bodyPr>
            <a:normAutofit fontScale="90000"/>
          </a:bodyPr>
          <a:lstStyle/>
          <a:p>
            <a:r>
              <a:rPr lang="nb-NO" dirty="0"/>
              <a:t>Vil det ledere gjør, men som de ikke legger merke til, spille noen rolle?</a:t>
            </a:r>
          </a:p>
        </p:txBody>
      </p:sp>
      <p:sp>
        <p:nvSpPr>
          <p:cNvPr id="3" name="Plassholder for innhold 2">
            <a:extLst>
              <a:ext uri="{FF2B5EF4-FFF2-40B4-BE49-F238E27FC236}">
                <a16:creationId xmlns:a16="http://schemas.microsoft.com/office/drawing/2014/main" id="{4EDAF87B-9E96-A3C5-5F8F-DC3DC0DDC524}"/>
              </a:ext>
            </a:extLst>
          </p:cNvPr>
          <p:cNvSpPr>
            <a:spLocks noGrp="1"/>
          </p:cNvSpPr>
          <p:nvPr>
            <p:ph sz="half" idx="2"/>
          </p:nvPr>
        </p:nvSpPr>
        <p:spPr>
          <a:xfrm>
            <a:off x="446414" y="1666168"/>
            <a:ext cx="10956692" cy="3525663"/>
          </a:xfrm>
        </p:spPr>
        <p:txBody>
          <a:bodyPr/>
          <a:lstStyle/>
          <a:p>
            <a:r>
              <a:rPr lang="nb-NO" dirty="0"/>
              <a:t>Ledere, som andre folk, har automatiserte tanker og handlinger, naturlige og typiske reaksjoner</a:t>
            </a:r>
          </a:p>
          <a:p>
            <a:pPr lvl="1"/>
            <a:r>
              <a:rPr lang="nb-NO" dirty="0"/>
              <a:t>Ting vi tenker og gjør og som vi ikke tenker over – </a:t>
            </a:r>
            <a:r>
              <a:rPr lang="nb-NO" b="1" dirty="0"/>
              <a:t>skyggesidene</a:t>
            </a:r>
          </a:p>
          <a:p>
            <a:pPr lvl="1"/>
            <a:r>
              <a:rPr lang="nb-NO" dirty="0"/>
              <a:t>De </a:t>
            </a:r>
            <a:r>
              <a:rPr lang="nb-NO" b="1" dirty="0"/>
              <a:t>mørke sidene </a:t>
            </a:r>
            <a:r>
              <a:rPr lang="nb-NO" dirty="0"/>
              <a:t>dreier seg om andre mekanismer som ligger dypere i bevisstheten.</a:t>
            </a:r>
          </a:p>
          <a:p>
            <a:r>
              <a:rPr lang="nb-NO" dirty="0"/>
              <a:t>Flere innfallsvinkler til skyggesidene:</a:t>
            </a:r>
          </a:p>
          <a:p>
            <a:pPr lvl="1"/>
            <a:r>
              <a:rPr lang="nb-NO" dirty="0"/>
              <a:t>Freud: det bevisste, </a:t>
            </a:r>
            <a:r>
              <a:rPr lang="nb-NO" b="1" dirty="0"/>
              <a:t>det prebevisste</a:t>
            </a:r>
            <a:r>
              <a:rPr lang="nb-NO" dirty="0"/>
              <a:t>, det ubevisste</a:t>
            </a:r>
          </a:p>
          <a:p>
            <a:pPr lvl="1"/>
            <a:r>
              <a:rPr lang="nb-NO" dirty="0"/>
              <a:t>Kognitiv psykologi og læringsteori: </a:t>
            </a:r>
            <a:r>
              <a:rPr lang="nb-NO" b="1" dirty="0"/>
              <a:t>Automatisering</a:t>
            </a:r>
            <a:r>
              <a:rPr lang="nb-NO" dirty="0"/>
              <a:t> av tanker, følelser og handlinger</a:t>
            </a:r>
          </a:p>
          <a:p>
            <a:pPr lvl="1"/>
            <a:r>
              <a:rPr lang="nb-NO" dirty="0"/>
              <a:t>Teori om personlighetstrekk: </a:t>
            </a:r>
            <a:r>
              <a:rPr lang="nb-NO" b="1" dirty="0"/>
              <a:t>naturlige reaksjoner </a:t>
            </a:r>
            <a:r>
              <a:rPr lang="nb-NO" dirty="0"/>
              <a:t>som følge av veldig høye/veldig lave verdier på de ulike trekkene</a:t>
            </a:r>
          </a:p>
        </p:txBody>
      </p:sp>
    </p:spTree>
    <p:extLst>
      <p:ext uri="{BB962C8B-B14F-4D97-AF65-F5344CB8AC3E}">
        <p14:creationId xmlns:p14="http://schemas.microsoft.com/office/powerpoint/2010/main" val="30333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7AF43-CA88-1237-4782-5F9B1EC4B5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EE3D42-4FF6-98D3-CC67-F2DDFE2658C0}"/>
              </a:ext>
            </a:extLst>
          </p:cNvPr>
          <p:cNvSpPr>
            <a:spLocks noGrp="1"/>
          </p:cNvSpPr>
          <p:nvPr>
            <p:ph type="title"/>
          </p:nvPr>
        </p:nvSpPr>
        <p:spPr>
          <a:xfrm>
            <a:off x="600739" y="1966264"/>
            <a:ext cx="10800326" cy="3450688"/>
          </a:xfrm>
        </p:spPr>
        <p:txBody>
          <a:bodyPr>
            <a:noAutofit/>
          </a:bodyPr>
          <a:lstStyle/>
          <a:p>
            <a:pPr algn="ctr"/>
            <a:r>
              <a:rPr lang="en-US" sz="4400" dirty="0" err="1"/>
              <a:t>Hvordan</a:t>
            </a:r>
            <a:r>
              <a:rPr lang="en-US" sz="4400" dirty="0"/>
              <a:t> </a:t>
            </a:r>
            <a:r>
              <a:rPr lang="en-US" sz="4400" dirty="0" err="1"/>
              <a:t>utforske</a:t>
            </a:r>
            <a:r>
              <a:rPr lang="en-US" sz="4400" dirty="0"/>
              <a:t> </a:t>
            </a:r>
            <a:r>
              <a:rPr lang="en-US" sz="4400" dirty="0" err="1"/>
              <a:t>og</a:t>
            </a:r>
            <a:r>
              <a:rPr lang="en-US" sz="4400" dirty="0"/>
              <a:t> </a:t>
            </a:r>
            <a:r>
              <a:rPr lang="en-US" sz="4400" dirty="0" err="1"/>
              <a:t>definere</a:t>
            </a:r>
            <a:r>
              <a:rPr lang="en-US" sz="4400" dirty="0"/>
              <a:t> </a:t>
            </a:r>
            <a:r>
              <a:rPr lang="en-US" sz="4400" dirty="0" err="1"/>
              <a:t>eget</a:t>
            </a:r>
            <a:r>
              <a:rPr lang="en-US" sz="4400" dirty="0"/>
              <a:t> </a:t>
            </a:r>
            <a:r>
              <a:rPr lang="en-US" sz="4400" dirty="0" err="1"/>
              <a:t>handlingsrom</a:t>
            </a:r>
            <a:r>
              <a:rPr lang="en-US" sz="4400" dirty="0"/>
              <a:t> – med </a:t>
            </a:r>
            <a:r>
              <a:rPr lang="en-US" sz="4400" dirty="0" err="1"/>
              <a:t>tanke</a:t>
            </a:r>
            <a:r>
              <a:rPr lang="en-US" sz="4400" dirty="0"/>
              <a:t> </a:t>
            </a:r>
            <a:r>
              <a:rPr lang="en-US" sz="4400" dirty="0" err="1"/>
              <a:t>på</a:t>
            </a:r>
            <a:r>
              <a:rPr lang="en-US" sz="4400" dirty="0"/>
              <a:t> </a:t>
            </a:r>
            <a:r>
              <a:rPr lang="en-US" sz="4400" dirty="0" err="1"/>
              <a:t>bærekraftig</a:t>
            </a:r>
            <a:r>
              <a:rPr lang="en-US" sz="4400" dirty="0"/>
              <a:t> bruk av </a:t>
            </a:r>
            <a:r>
              <a:rPr lang="en-US" sz="4400" dirty="0" err="1"/>
              <a:t>menneskelige</a:t>
            </a:r>
            <a:r>
              <a:rPr lang="en-US" sz="4400" dirty="0"/>
              <a:t> </a:t>
            </a:r>
            <a:r>
              <a:rPr lang="en-US" sz="4400" dirty="0" err="1"/>
              <a:t>ressurser</a:t>
            </a:r>
            <a:r>
              <a:rPr lang="en-US" sz="4400" dirty="0"/>
              <a:t>, </a:t>
            </a:r>
            <a:r>
              <a:rPr lang="en-US" sz="4400" dirty="0" err="1"/>
              <a:t>produktivitet</a:t>
            </a:r>
            <a:r>
              <a:rPr lang="en-US" sz="4400" dirty="0"/>
              <a:t>, </a:t>
            </a:r>
            <a:r>
              <a:rPr lang="en-US" sz="4400" dirty="0" err="1"/>
              <a:t>innovasjon</a:t>
            </a:r>
            <a:r>
              <a:rPr lang="en-US" sz="4400" dirty="0"/>
              <a:t> </a:t>
            </a:r>
            <a:r>
              <a:rPr lang="en-US" sz="4400" dirty="0" err="1"/>
              <a:t>og</a:t>
            </a:r>
            <a:r>
              <a:rPr lang="en-US" sz="4400" dirty="0"/>
              <a:t> </a:t>
            </a:r>
            <a:r>
              <a:rPr lang="en-US" sz="4400" dirty="0" err="1"/>
              <a:t>læring</a:t>
            </a:r>
            <a:r>
              <a:rPr lang="en-US" sz="4400" dirty="0"/>
              <a:t>?</a:t>
            </a:r>
            <a:endParaRPr lang="nb-NO" sz="4400" dirty="0"/>
          </a:p>
        </p:txBody>
      </p:sp>
      <p:sp>
        <p:nvSpPr>
          <p:cNvPr id="4" name="Rectangle 2">
            <a:extLst>
              <a:ext uri="{FF2B5EF4-FFF2-40B4-BE49-F238E27FC236}">
                <a16:creationId xmlns:a16="http://schemas.microsoft.com/office/drawing/2014/main" id="{46A57788-4BF8-A568-3FC3-DE85201CE2F0}"/>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9581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E23444-482A-2E86-E0DF-6B830D523A45}"/>
              </a:ext>
            </a:extLst>
          </p:cNvPr>
          <p:cNvSpPr>
            <a:spLocks noGrp="1"/>
          </p:cNvSpPr>
          <p:nvPr>
            <p:ph type="title"/>
          </p:nvPr>
        </p:nvSpPr>
        <p:spPr/>
        <p:txBody>
          <a:bodyPr/>
          <a:lstStyle/>
          <a:p>
            <a:r>
              <a:rPr lang="nb-NO" dirty="0"/>
              <a:t>Eksempler på slike mønstre</a:t>
            </a:r>
          </a:p>
        </p:txBody>
      </p:sp>
      <p:sp>
        <p:nvSpPr>
          <p:cNvPr id="3" name="Plassholder for innhold 2">
            <a:extLst>
              <a:ext uri="{FF2B5EF4-FFF2-40B4-BE49-F238E27FC236}">
                <a16:creationId xmlns:a16="http://schemas.microsoft.com/office/drawing/2014/main" id="{D0A7E4F3-43C7-30A6-009E-38D6981F8437}"/>
              </a:ext>
            </a:extLst>
          </p:cNvPr>
          <p:cNvSpPr>
            <a:spLocks noGrp="1"/>
          </p:cNvSpPr>
          <p:nvPr>
            <p:ph sz="half" idx="2"/>
          </p:nvPr>
        </p:nvSpPr>
        <p:spPr>
          <a:xfrm>
            <a:off x="169189" y="1124712"/>
            <a:ext cx="11853621" cy="4817878"/>
          </a:xfrm>
        </p:spPr>
        <p:txBody>
          <a:bodyPr/>
          <a:lstStyle/>
          <a:p>
            <a:r>
              <a:rPr lang="nb-NO" dirty="0"/>
              <a:t>Typiske og repeterende tankemønstre («dette klarer jeg ikke», «tanker preget av overkonfidens») med ledsagende følelser (</a:t>
            </a:r>
            <a:r>
              <a:rPr lang="nb-NO" dirty="0" err="1"/>
              <a:t>pessismisme</a:t>
            </a:r>
            <a:r>
              <a:rPr lang="nb-NO" dirty="0"/>
              <a:t>, optimisme)</a:t>
            </a:r>
          </a:p>
          <a:p>
            <a:r>
              <a:rPr lang="nb-NO" dirty="0"/>
              <a:t>Typiske handlinger vi utfører uten å tenke over det (</a:t>
            </a:r>
            <a:r>
              <a:rPr lang="nb-NO" dirty="0" err="1"/>
              <a:t>skrolle</a:t>
            </a:r>
            <a:r>
              <a:rPr lang="nb-NO" dirty="0"/>
              <a:t> på telefonen mens vi har samtaler, vi hilser/hilser ikke på folk vi møter, kjøpe/spise ting når vi er under stress </a:t>
            </a:r>
            <a:r>
              <a:rPr lang="nb-NO" dirty="0" err="1"/>
              <a:t>osv</a:t>
            </a:r>
            <a:r>
              <a:rPr lang="nb-NO" dirty="0"/>
              <a:t>).</a:t>
            </a:r>
          </a:p>
          <a:p>
            <a:r>
              <a:rPr lang="nb-NO" dirty="0"/>
              <a:t>Personlighetsmessige reaksjoner ved høye og lave nivåer på trekk:</a:t>
            </a:r>
          </a:p>
          <a:p>
            <a:pPr lvl="1"/>
            <a:r>
              <a:rPr lang="nb-NO" dirty="0"/>
              <a:t>Høy </a:t>
            </a:r>
            <a:r>
              <a:rPr lang="nb-NO" dirty="0" err="1"/>
              <a:t>ekstraversjon</a:t>
            </a:r>
            <a:r>
              <a:rPr lang="nb-NO" dirty="0"/>
              <a:t> – her var det veldig kjedelig – skjer det ikke snart noe?</a:t>
            </a:r>
          </a:p>
          <a:p>
            <a:pPr lvl="1"/>
            <a:r>
              <a:rPr lang="nb-NO" dirty="0"/>
              <a:t>Høy introversjon – her er det for mye uro og aktivitet – hvor kan jeg trekke meg tilbake</a:t>
            </a:r>
          </a:p>
          <a:p>
            <a:pPr lvl="1"/>
            <a:r>
              <a:rPr lang="nb-NO" dirty="0"/>
              <a:t>Høy nevrotisisme – dette virker for vanskelig, dette mestrer jeg ikke, jeg kommer til å dumme meg ut</a:t>
            </a:r>
          </a:p>
          <a:p>
            <a:pPr lvl="1"/>
            <a:r>
              <a:rPr lang="nb-NO" dirty="0"/>
              <a:t>Lav nevrotisisme – dette ordner seg seg nok, er ikke noe å bry seg om, unødvendig å bekymre seg</a:t>
            </a:r>
          </a:p>
          <a:p>
            <a:r>
              <a:rPr lang="nb-NO" dirty="0"/>
              <a:t>Strukturert selvobservasjon og refleksjon er viktig for å finne egne mønstre</a:t>
            </a:r>
          </a:p>
          <a:p>
            <a:endParaRPr lang="nb-NO" dirty="0"/>
          </a:p>
        </p:txBody>
      </p:sp>
    </p:spTree>
    <p:extLst>
      <p:ext uri="{BB962C8B-B14F-4D97-AF65-F5344CB8AC3E}">
        <p14:creationId xmlns:p14="http://schemas.microsoft.com/office/powerpoint/2010/main" val="400266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dissolve">
                                      <p:cBhvr>
                                        <p:cTn id="14" dur="500"/>
                                        <p:tgtEl>
                                          <p:spTgt spid="3">
                                            <p:txEl>
                                              <p:pRg st="3" end="3"/>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8B90F0-D083-1B66-9BAF-B03FD3E1C1ED}"/>
              </a:ext>
            </a:extLst>
          </p:cNvPr>
          <p:cNvSpPr>
            <a:spLocks noGrp="1"/>
          </p:cNvSpPr>
          <p:nvPr>
            <p:ph type="title"/>
          </p:nvPr>
        </p:nvSpPr>
        <p:spPr/>
        <p:txBody>
          <a:bodyPr/>
          <a:lstStyle/>
          <a:p>
            <a:r>
              <a:rPr lang="nb-NO" dirty="0"/>
              <a:t>Hva kan gjøres? Selvobservasjon fra teori om selvledelse</a:t>
            </a:r>
          </a:p>
        </p:txBody>
      </p:sp>
      <p:sp>
        <p:nvSpPr>
          <p:cNvPr id="3" name="Plassholder for innhold 2">
            <a:extLst>
              <a:ext uri="{FF2B5EF4-FFF2-40B4-BE49-F238E27FC236}">
                <a16:creationId xmlns:a16="http://schemas.microsoft.com/office/drawing/2014/main" id="{DC53C515-CD9A-0E6C-057C-20D0A62B0AEE}"/>
              </a:ext>
            </a:extLst>
          </p:cNvPr>
          <p:cNvSpPr>
            <a:spLocks noGrp="1"/>
          </p:cNvSpPr>
          <p:nvPr>
            <p:ph sz="half" idx="2"/>
          </p:nvPr>
        </p:nvSpPr>
        <p:spPr>
          <a:xfrm>
            <a:off x="466163" y="1124712"/>
            <a:ext cx="11101949" cy="4702347"/>
          </a:xfrm>
        </p:spPr>
        <p:txBody>
          <a:bodyPr/>
          <a:lstStyle/>
          <a:p>
            <a:r>
              <a:rPr lang="nb-NO" sz="2000" dirty="0"/>
              <a:t>Du kan begynne med å spørre deg selv </a:t>
            </a:r>
            <a:r>
              <a:rPr lang="nb-NO" sz="2000" i="1" dirty="0"/>
              <a:t>hvordan</a:t>
            </a:r>
            <a:r>
              <a:rPr lang="nb-NO" sz="2000" dirty="0"/>
              <a:t> du bruker tiden, </a:t>
            </a:r>
            <a:r>
              <a:rPr lang="nb-NO" sz="2000" i="1" dirty="0"/>
              <a:t>hvor mye</a:t>
            </a:r>
            <a:r>
              <a:rPr lang="nb-NO" sz="2000" dirty="0"/>
              <a:t> tid du bruker på hvilke oppgaver, </a:t>
            </a:r>
            <a:r>
              <a:rPr lang="nb-NO" sz="2000" i="1" dirty="0"/>
              <a:t>hvorfor</a:t>
            </a:r>
            <a:r>
              <a:rPr lang="nb-NO" sz="2000" dirty="0"/>
              <a:t> du bruker tiden slik du gjør, og om </a:t>
            </a:r>
            <a:r>
              <a:rPr lang="nb-NO" sz="2000" i="1" dirty="0"/>
              <a:t>kvaliteten på det du</a:t>
            </a:r>
            <a:r>
              <a:rPr lang="nb-NO" sz="2000" dirty="0"/>
              <a:t> </a:t>
            </a:r>
            <a:r>
              <a:rPr lang="nb-NO" sz="2000" i="1" dirty="0"/>
              <a:t>gjør</a:t>
            </a:r>
            <a:r>
              <a:rPr lang="nb-NO" sz="2000" dirty="0"/>
              <a:t>, er tilfredsstillende.</a:t>
            </a:r>
          </a:p>
          <a:p>
            <a:r>
              <a:rPr lang="nb-NO" sz="2000" dirty="0"/>
              <a:t>Du kan spørre deg i hvilke sammenhenger har du en negativ eller positiv innstilling til hendelser, hvilken innstilling har du når du begynner på nye oppgaver, og i hvilken grad sammenlikner du deg med andre og er redd for ikke å strekke til.</a:t>
            </a:r>
          </a:p>
          <a:p>
            <a:r>
              <a:rPr lang="nb-NO" sz="2000" dirty="0"/>
              <a:t>Når/I hvilke situasjoner har du erfaringsmessig overdreven tro på egne evner og muligheter?</a:t>
            </a:r>
          </a:p>
          <a:p>
            <a:r>
              <a:rPr lang="nb-NO" sz="2000" dirty="0"/>
              <a:t>Når og i hvilke situasjoner er du relasjonsorientert? Hva gjør du da, hvilke reaksjoner opplever du fra de du møter?</a:t>
            </a:r>
          </a:p>
          <a:p>
            <a:r>
              <a:rPr lang="nb-NO" sz="2000" dirty="0"/>
              <a:t>Ta en personlighetstest: har du veldig høy/veldig lav skåre på noen trekk? Hva betyr det for deg og dine sosiale reaksjonsmønstre? Er det gunstige reaksjoner for deg som leder?</a:t>
            </a:r>
          </a:p>
          <a:p>
            <a:r>
              <a:rPr lang="nb-NO" sz="2000" dirty="0"/>
              <a:t>Lurt å være systematisk i selvobservasjon, noter hva som kjennetegner situasjonene, væremåten din og medarbeidernes reaksjoner. Hvilke mønstre kan du se i notatene?</a:t>
            </a:r>
          </a:p>
          <a:p>
            <a:endParaRPr lang="nb-NO" sz="2000" dirty="0"/>
          </a:p>
        </p:txBody>
      </p:sp>
    </p:spTree>
    <p:extLst>
      <p:ext uri="{BB962C8B-B14F-4D97-AF65-F5344CB8AC3E}">
        <p14:creationId xmlns:p14="http://schemas.microsoft.com/office/powerpoint/2010/main" val="212479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heckerboard(across)">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E4F891-4D25-5505-B12B-CC7EEDE2D8B9}"/>
              </a:ext>
            </a:extLst>
          </p:cNvPr>
          <p:cNvSpPr>
            <a:spLocks noGrp="1"/>
          </p:cNvSpPr>
          <p:nvPr>
            <p:ph type="title"/>
          </p:nvPr>
        </p:nvSpPr>
        <p:spPr>
          <a:xfrm>
            <a:off x="623888" y="488823"/>
            <a:ext cx="11285614" cy="770134"/>
          </a:xfrm>
        </p:spPr>
        <p:txBody>
          <a:bodyPr>
            <a:normAutofit fontScale="90000"/>
          </a:bodyPr>
          <a:lstStyle/>
          <a:p>
            <a:r>
              <a:rPr lang="nb-NO" dirty="0"/>
              <a:t>Refleksjon er viktig – men refleksjon uten en plan? </a:t>
            </a:r>
            <a:r>
              <a:rPr lang="nb-NO" dirty="0" err="1"/>
              <a:t>After</a:t>
            </a:r>
            <a:r>
              <a:rPr lang="nb-NO" dirty="0"/>
              <a:t> </a:t>
            </a:r>
            <a:r>
              <a:rPr lang="nb-NO" dirty="0" err="1"/>
              <a:t>Event</a:t>
            </a:r>
            <a:r>
              <a:rPr lang="nb-NO" dirty="0"/>
              <a:t> </a:t>
            </a:r>
            <a:r>
              <a:rPr lang="nb-NO" dirty="0" err="1"/>
              <a:t>Reviews</a:t>
            </a:r>
            <a:endParaRPr lang="nb-NO" dirty="0"/>
          </a:p>
        </p:txBody>
      </p:sp>
      <p:sp>
        <p:nvSpPr>
          <p:cNvPr id="3" name="Plassholder for innhold 2">
            <a:extLst>
              <a:ext uri="{FF2B5EF4-FFF2-40B4-BE49-F238E27FC236}">
                <a16:creationId xmlns:a16="http://schemas.microsoft.com/office/drawing/2014/main" id="{D895C888-E5AD-D022-5C68-4849970D2E06}"/>
              </a:ext>
            </a:extLst>
          </p:cNvPr>
          <p:cNvSpPr>
            <a:spLocks noGrp="1"/>
          </p:cNvSpPr>
          <p:nvPr>
            <p:ph sz="half" idx="2"/>
          </p:nvPr>
        </p:nvSpPr>
        <p:spPr>
          <a:xfrm>
            <a:off x="453193" y="1104398"/>
            <a:ext cx="11285614" cy="4649203"/>
          </a:xfrm>
        </p:spPr>
        <p:txBody>
          <a:bodyPr/>
          <a:lstStyle/>
          <a:p>
            <a:r>
              <a:rPr lang="nb-NO" sz="2100" dirty="0" err="1"/>
              <a:t>DeRue</a:t>
            </a:r>
            <a:r>
              <a:rPr lang="nb-NO" sz="2100" dirty="0"/>
              <a:t> og kollegaer (2012) undersøkte effekter av strukturerte refleksjonsøvelser mellom lederutviklingssamlinger.</a:t>
            </a:r>
          </a:p>
          <a:p>
            <a:r>
              <a:rPr lang="nb-NO" sz="2100" dirty="0"/>
              <a:t>To kull av MBA studenter var deltakere. Ett kull måtte reflektere, det andre slapp.</a:t>
            </a:r>
          </a:p>
          <a:p>
            <a:r>
              <a:rPr lang="nb-NO" sz="2100" dirty="0"/>
              <a:t>Lederutviklingsaktiviteter som var grunnlag for strukturert refleksjon: team-byggings øvelse, ledelses-simulering, å søke praksisplass for leder, team-basert case konkurranse.</a:t>
            </a:r>
          </a:p>
          <a:p>
            <a:r>
              <a:rPr lang="nb-NO" sz="2100" dirty="0"/>
              <a:t>Innholdet i refleksjonsøvelsene:</a:t>
            </a:r>
          </a:p>
          <a:p>
            <a:pPr lvl="1"/>
            <a:r>
              <a:rPr lang="nb-NO" dirty="0"/>
              <a:t>Strukturerte observasjoner og refleksjoner basert på prosess-skjema utviklet av det amerikanske forsvaret.</a:t>
            </a:r>
          </a:p>
          <a:p>
            <a:pPr lvl="1"/>
            <a:r>
              <a:rPr lang="nb-NO" dirty="0"/>
              <a:t>Hva observerte du, hva tenkte du, hva opplevde du, hva gjorde du, hvordan samhandlet du…..</a:t>
            </a:r>
          </a:p>
          <a:p>
            <a:r>
              <a:rPr lang="nb-NO" sz="2100" dirty="0"/>
              <a:t>Refleksjonsøvelsene ga gode effekter på deltakernes ledelse, særlig for de med visse personlighetstrekk (høy planmessighet, høy åpenhet for erfaring og følelsesmessig stabilitet.</a:t>
            </a:r>
          </a:p>
        </p:txBody>
      </p:sp>
      <p:sp>
        <p:nvSpPr>
          <p:cNvPr id="4" name="TekstSylinder 3">
            <a:extLst>
              <a:ext uri="{FF2B5EF4-FFF2-40B4-BE49-F238E27FC236}">
                <a16:creationId xmlns:a16="http://schemas.microsoft.com/office/drawing/2014/main" id="{7D229592-F757-9351-D575-95676F541CBC}"/>
              </a:ext>
            </a:extLst>
          </p:cNvPr>
          <p:cNvSpPr txBox="1"/>
          <p:nvPr/>
        </p:nvSpPr>
        <p:spPr>
          <a:xfrm>
            <a:off x="1722781" y="5999845"/>
            <a:ext cx="7492938" cy="738664"/>
          </a:xfrm>
          <a:prstGeom prst="rect">
            <a:avLst/>
          </a:prstGeom>
          <a:noFill/>
        </p:spPr>
        <p:txBody>
          <a:bodyPr wrap="square" rtlCol="0">
            <a:spAutoFit/>
          </a:bodyPr>
          <a:lstStyle/>
          <a:p>
            <a:r>
              <a:rPr lang="nb-NO" sz="1400" dirty="0" err="1"/>
              <a:t>DeRue</a:t>
            </a:r>
            <a:r>
              <a:rPr lang="nb-NO" sz="1400" dirty="0"/>
              <a:t>, D. S., </a:t>
            </a:r>
            <a:r>
              <a:rPr lang="nb-NO" sz="1400" dirty="0" err="1"/>
              <a:t>Nahrgang</a:t>
            </a:r>
            <a:r>
              <a:rPr lang="nb-NO" sz="1400" dirty="0"/>
              <a:t>, J. D., </a:t>
            </a:r>
            <a:r>
              <a:rPr lang="nb-NO" sz="1400" dirty="0" err="1"/>
              <a:t>Hollenbeck</a:t>
            </a:r>
            <a:r>
              <a:rPr lang="nb-NO" sz="1400" dirty="0"/>
              <a:t>, J. R., &amp; </a:t>
            </a:r>
            <a:r>
              <a:rPr lang="nb-NO" sz="1400" dirty="0" err="1"/>
              <a:t>Workman</a:t>
            </a:r>
            <a:r>
              <a:rPr lang="nb-NO" sz="1400" dirty="0"/>
              <a:t>, K. (2012, April 16). A</a:t>
            </a:r>
          </a:p>
          <a:p>
            <a:r>
              <a:rPr lang="nb-NO" sz="1400" dirty="0" err="1"/>
              <a:t>Quasi-Experimental</a:t>
            </a:r>
            <a:r>
              <a:rPr lang="nb-NO" sz="1400" dirty="0"/>
              <a:t> </a:t>
            </a:r>
            <a:r>
              <a:rPr lang="nb-NO" sz="1400" dirty="0" err="1"/>
              <a:t>Study</a:t>
            </a:r>
            <a:r>
              <a:rPr lang="nb-NO" sz="1400" dirty="0"/>
              <a:t> </a:t>
            </a:r>
            <a:r>
              <a:rPr lang="nb-NO" sz="1400" dirty="0" err="1"/>
              <a:t>of</a:t>
            </a:r>
            <a:r>
              <a:rPr lang="nb-NO" sz="1400" dirty="0"/>
              <a:t> </a:t>
            </a:r>
            <a:r>
              <a:rPr lang="nb-NO" sz="1400" dirty="0" err="1"/>
              <a:t>After-Event</a:t>
            </a:r>
            <a:r>
              <a:rPr lang="nb-NO" sz="1400" dirty="0"/>
              <a:t> </a:t>
            </a:r>
            <a:r>
              <a:rPr lang="nb-NO" sz="1400" dirty="0" err="1"/>
              <a:t>Reviews</a:t>
            </a:r>
            <a:r>
              <a:rPr lang="nb-NO" sz="1400" dirty="0"/>
              <a:t> and </a:t>
            </a:r>
            <a:r>
              <a:rPr lang="nb-NO" sz="1400" dirty="0" err="1"/>
              <a:t>Leadership</a:t>
            </a:r>
            <a:r>
              <a:rPr lang="nb-NO" sz="1400" dirty="0"/>
              <a:t> Development. Journal </a:t>
            </a:r>
            <a:r>
              <a:rPr lang="nb-NO" sz="1400" dirty="0" err="1"/>
              <a:t>of</a:t>
            </a:r>
            <a:endParaRPr lang="nb-NO" sz="1400" dirty="0"/>
          </a:p>
          <a:p>
            <a:r>
              <a:rPr lang="nb-NO" sz="1400" dirty="0"/>
              <a:t>Applied </a:t>
            </a:r>
            <a:r>
              <a:rPr lang="nb-NO" sz="1400" dirty="0" err="1"/>
              <a:t>Psychology</a:t>
            </a:r>
            <a:r>
              <a:rPr lang="nb-NO" sz="1400" dirty="0"/>
              <a:t>. </a:t>
            </a:r>
            <a:r>
              <a:rPr lang="nb-NO" sz="1400" dirty="0" err="1"/>
              <a:t>Advance</a:t>
            </a:r>
            <a:r>
              <a:rPr lang="nb-NO" sz="1400" dirty="0"/>
              <a:t> online </a:t>
            </a:r>
            <a:r>
              <a:rPr lang="nb-NO" sz="1400" dirty="0" err="1"/>
              <a:t>publication</a:t>
            </a:r>
            <a:r>
              <a:rPr lang="nb-NO" sz="1400" dirty="0"/>
              <a:t>. </a:t>
            </a:r>
            <a:r>
              <a:rPr lang="nb-NO" sz="1400" dirty="0" err="1"/>
              <a:t>doi</a:t>
            </a:r>
            <a:r>
              <a:rPr lang="nb-NO" sz="1400" dirty="0"/>
              <a:t>: 10.1037/a0028244</a:t>
            </a:r>
          </a:p>
        </p:txBody>
      </p:sp>
    </p:spTree>
    <p:extLst>
      <p:ext uri="{BB962C8B-B14F-4D97-AF65-F5344CB8AC3E}">
        <p14:creationId xmlns:p14="http://schemas.microsoft.com/office/powerpoint/2010/main" val="424287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3F24-CE2E-CCCD-CB6A-2C703A033B5F}"/>
              </a:ext>
            </a:extLst>
          </p:cNvPr>
          <p:cNvSpPr>
            <a:spLocks noGrp="1"/>
          </p:cNvSpPr>
          <p:nvPr>
            <p:ph type="title"/>
          </p:nvPr>
        </p:nvSpPr>
        <p:spPr>
          <a:xfrm>
            <a:off x="600001" y="841611"/>
            <a:ext cx="10992052" cy="625296"/>
          </a:xfrm>
        </p:spPr>
        <p:txBody>
          <a:bodyPr/>
          <a:lstStyle/>
          <a:p>
            <a:r>
              <a:rPr lang="en-US" dirty="0" err="1"/>
              <a:t>Vær</a:t>
            </a:r>
            <a:r>
              <a:rPr lang="en-US" dirty="0"/>
              <a:t> </a:t>
            </a:r>
            <a:r>
              <a:rPr lang="en-US" dirty="0" err="1"/>
              <a:t>også</a:t>
            </a:r>
            <a:r>
              <a:rPr lang="en-US" dirty="0"/>
              <a:t> </a:t>
            </a:r>
            <a:r>
              <a:rPr lang="en-US" dirty="0" err="1"/>
              <a:t>klar</a:t>
            </a:r>
            <a:r>
              <a:rPr lang="en-US" dirty="0"/>
              <a:t> for </a:t>
            </a:r>
            <a:r>
              <a:rPr lang="en-US" dirty="0" err="1"/>
              <a:t>en</a:t>
            </a:r>
            <a:r>
              <a:rPr lang="en-US" dirty="0"/>
              <a:t> </a:t>
            </a:r>
            <a:r>
              <a:rPr lang="en-US" dirty="0" err="1"/>
              <a:t>åpenbaring</a:t>
            </a:r>
            <a:r>
              <a:rPr lang="en-US" dirty="0"/>
              <a:t>!</a:t>
            </a:r>
            <a:endParaRPr lang="nb-NO" dirty="0"/>
          </a:p>
        </p:txBody>
      </p:sp>
      <p:sp>
        <p:nvSpPr>
          <p:cNvPr id="3" name="Content Placeholder 2">
            <a:extLst>
              <a:ext uri="{FF2B5EF4-FFF2-40B4-BE49-F238E27FC236}">
                <a16:creationId xmlns:a16="http://schemas.microsoft.com/office/drawing/2014/main" id="{DB156B00-9E08-AC57-4178-43A0C9B8772E}"/>
              </a:ext>
            </a:extLst>
          </p:cNvPr>
          <p:cNvSpPr>
            <a:spLocks noGrp="1"/>
          </p:cNvSpPr>
          <p:nvPr>
            <p:ph idx="1"/>
          </p:nvPr>
        </p:nvSpPr>
        <p:spPr>
          <a:xfrm>
            <a:off x="349321" y="1485897"/>
            <a:ext cx="11455686" cy="3937308"/>
          </a:xfrm>
        </p:spPr>
        <p:txBody>
          <a:bodyPr/>
          <a:lstStyle/>
          <a:p>
            <a:r>
              <a:rPr lang="en-US" sz="1800" dirty="0"/>
              <a:t>“A sudden and abrupt insight/and or change in perspective that transforms the individual’s concept of self and identity through the creation of new meaning in the individual’s life” (Dane 2020, p.42).</a:t>
            </a:r>
          </a:p>
          <a:p>
            <a:r>
              <a:rPr lang="nb-NO" sz="2400" dirty="0"/>
              <a:t>Eureka-øyeblikk forekommer oftest når man er åpen for utsiktene til å oppleve en stor endring. Når noe mentalt begrenser oss, derimot, begrenses denne muligheten
Hvis du er en mentor eller en veileder som håper å utløse slike øyeblikk i arbeidsteamet ditt, prøv dette: </a:t>
            </a:r>
          </a:p>
          <a:p>
            <a:pPr lvl="1"/>
            <a:r>
              <a:rPr lang="nb-NO" sz="2000" dirty="0"/>
              <a:t>I stedet for å formulere spesifikke mål kan du tilrettelegge for et klima på jobben som gir medarbeiderne dine en mulighet til å bevisst engasjere seg i problemstillinger</a:t>
            </a:r>
          </a:p>
          <a:p>
            <a:pPr lvl="1"/>
            <a:r>
              <a:rPr lang="nb-NO" sz="2000" dirty="0"/>
              <a:t>Da gjerne de som inkluderer dine langsiktige mål og resonerer med dine ansattes bekymringer og interesser. </a:t>
            </a:r>
          </a:p>
          <a:p>
            <a:pPr lvl="1"/>
            <a:r>
              <a:rPr lang="nb-NO" sz="2000" dirty="0"/>
              <a:t>Å dyrke dette miljøet og gi medarbeiderne tid og rom til å utforske ulike fremgangsmåter kan føre til nye kilder til kunnskap.</a:t>
            </a:r>
            <a:endParaRPr lang="nb-NO" sz="1400" dirty="0"/>
          </a:p>
        </p:txBody>
      </p:sp>
      <p:sp>
        <p:nvSpPr>
          <p:cNvPr id="4" name="Text Placeholder 3">
            <a:extLst>
              <a:ext uri="{FF2B5EF4-FFF2-40B4-BE49-F238E27FC236}">
                <a16:creationId xmlns:a16="http://schemas.microsoft.com/office/drawing/2014/main" id="{C02A4544-953B-23D0-E00A-019CAF97608C}"/>
              </a:ext>
            </a:extLst>
          </p:cNvPr>
          <p:cNvSpPr>
            <a:spLocks noGrp="1"/>
          </p:cNvSpPr>
          <p:nvPr>
            <p:ph type="body" sz="quarter" idx="17"/>
          </p:nvPr>
        </p:nvSpPr>
        <p:spPr/>
        <p:txBody>
          <a:bodyPr/>
          <a:lstStyle/>
          <a:p>
            <a:endParaRPr lang="nb-NO"/>
          </a:p>
        </p:txBody>
      </p:sp>
    </p:spTree>
    <p:extLst>
      <p:ext uri="{BB962C8B-B14F-4D97-AF65-F5344CB8AC3E}">
        <p14:creationId xmlns:p14="http://schemas.microsoft.com/office/powerpoint/2010/main" val="330471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A5F62-9053-A9C0-D281-F7B0420F77D6}"/>
            </a:ext>
          </a:extLst>
        </p:cNvPr>
        <p:cNvGrpSpPr/>
        <p:nvPr/>
      </p:nvGrpSpPr>
      <p:grpSpPr>
        <a:xfrm>
          <a:off x="0" y="0"/>
          <a:ext cx="0" cy="0"/>
          <a:chOff x="0" y="0"/>
          <a:chExt cx="0" cy="0"/>
        </a:xfrm>
      </p:grpSpPr>
      <p:sp>
        <p:nvSpPr>
          <p:cNvPr id="63490" name="Text Box 2">
            <a:extLst>
              <a:ext uri="{FF2B5EF4-FFF2-40B4-BE49-F238E27FC236}">
                <a16:creationId xmlns:a16="http://schemas.microsoft.com/office/drawing/2014/main" id="{FE8EB6CF-939F-EBA9-A21B-84F31BC0B265}"/>
              </a:ext>
            </a:extLst>
          </p:cNvPr>
          <p:cNvSpPr txBox="1">
            <a:spLocks noChangeArrowheads="1"/>
          </p:cNvSpPr>
          <p:nvPr/>
        </p:nvSpPr>
        <p:spPr bwMode="auto">
          <a:xfrm>
            <a:off x="2859833" y="2133266"/>
            <a:ext cx="67515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marL="0" lvl="1" algn="ctr" eaLnBrk="1" hangingPunct="1"/>
            <a:r>
              <a:rPr lang="nb-NO" sz="4800" dirty="0">
                <a:solidFill>
                  <a:schemeClr val="accent2"/>
                </a:solidFill>
                <a:latin typeface="Trebuchet MS" panose="020B0603020202020204" pitchFamily="34" charset="0"/>
              </a:rPr>
              <a:t>Dette kan du gjøre sammen med andre</a:t>
            </a:r>
          </a:p>
        </p:txBody>
      </p:sp>
    </p:spTree>
    <p:extLst>
      <p:ext uri="{BB962C8B-B14F-4D97-AF65-F5344CB8AC3E}">
        <p14:creationId xmlns:p14="http://schemas.microsoft.com/office/powerpoint/2010/main" val="3518951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44624"/>
            <a:ext cx="10078144" cy="1258218"/>
          </a:xfrm>
        </p:spPr>
        <p:txBody>
          <a:bodyPr anchor="ctr">
            <a:normAutofit/>
          </a:bodyPr>
          <a:lstStyle/>
          <a:p>
            <a:r>
              <a:rPr lang="en-US" dirty="0" err="1"/>
              <a:t>Bygg</a:t>
            </a:r>
            <a:r>
              <a:rPr lang="en-US" dirty="0"/>
              <a:t> et </a:t>
            </a:r>
            <a:r>
              <a:rPr lang="en-US" dirty="0" err="1"/>
              <a:t>mestringsklima</a:t>
            </a:r>
            <a:r>
              <a:rPr lang="en-US" dirty="0"/>
              <a:t> </a:t>
            </a:r>
            <a:r>
              <a:rPr lang="en-US" dirty="0" err="1"/>
              <a:t>rundt</a:t>
            </a:r>
            <a:r>
              <a:rPr lang="en-US" dirty="0"/>
              <a:t> deg</a:t>
            </a:r>
            <a:endParaRPr lang="nb-NO" dirty="0"/>
          </a:p>
        </p:txBody>
      </p:sp>
      <p:sp>
        <p:nvSpPr>
          <p:cNvPr id="3" name="Content Placeholder 2"/>
          <p:cNvSpPr>
            <a:spLocks noGrp="1"/>
          </p:cNvSpPr>
          <p:nvPr>
            <p:ph idx="1"/>
          </p:nvPr>
        </p:nvSpPr>
        <p:spPr>
          <a:xfrm>
            <a:off x="2137024" y="1484784"/>
            <a:ext cx="9143551" cy="4032448"/>
          </a:xfrm>
        </p:spPr>
        <p:txBody>
          <a:bodyPr>
            <a:normAutofit/>
          </a:bodyPr>
          <a:lstStyle/>
          <a:p>
            <a:r>
              <a:rPr lang="en-US" sz="2400" dirty="0" err="1"/>
              <a:t>Bidra</a:t>
            </a:r>
            <a:r>
              <a:rPr lang="en-US" sz="2400" dirty="0"/>
              <a:t> </a:t>
            </a:r>
            <a:r>
              <a:rPr lang="en-US" sz="2400" dirty="0" err="1"/>
              <a:t>til</a:t>
            </a:r>
            <a:r>
              <a:rPr lang="en-US" sz="2400" dirty="0"/>
              <a:t> å </a:t>
            </a:r>
            <a:r>
              <a:rPr lang="en-US" sz="2400" dirty="0" err="1"/>
              <a:t>skape</a:t>
            </a:r>
            <a:r>
              <a:rPr lang="en-US" sz="2400" dirty="0"/>
              <a:t> et </a:t>
            </a:r>
            <a:r>
              <a:rPr lang="en-US" sz="2400" dirty="0" err="1"/>
              <a:t>klima</a:t>
            </a:r>
            <a:r>
              <a:rPr lang="en-US" sz="2400" dirty="0"/>
              <a:t> </a:t>
            </a:r>
            <a:r>
              <a:rPr lang="en-US" sz="2400" dirty="0" err="1"/>
              <a:t>på</a:t>
            </a:r>
            <a:r>
              <a:rPr lang="en-US" sz="2400" dirty="0"/>
              <a:t> </a:t>
            </a:r>
            <a:r>
              <a:rPr lang="en-US" sz="2400" dirty="0" err="1"/>
              <a:t>jobben</a:t>
            </a:r>
            <a:r>
              <a:rPr lang="en-US" sz="2400" dirty="0"/>
              <a:t> der dine </a:t>
            </a:r>
            <a:r>
              <a:rPr lang="en-US" sz="2400" dirty="0" err="1"/>
              <a:t>kolleger</a:t>
            </a:r>
            <a:r>
              <a:rPr lang="en-US" sz="2400" dirty="0"/>
              <a:t> </a:t>
            </a:r>
            <a:r>
              <a:rPr lang="en-US" sz="2400" dirty="0" err="1"/>
              <a:t>tør</a:t>
            </a:r>
            <a:r>
              <a:rPr lang="en-US" sz="2400" dirty="0"/>
              <a:t> å </a:t>
            </a:r>
            <a:r>
              <a:rPr lang="en-US" sz="2400" dirty="0" err="1"/>
              <a:t>innrømme</a:t>
            </a:r>
            <a:r>
              <a:rPr lang="en-US" sz="2400" dirty="0"/>
              <a:t> </a:t>
            </a:r>
            <a:r>
              <a:rPr lang="en-US" sz="2400" dirty="0" err="1"/>
              <a:t>feil</a:t>
            </a:r>
            <a:r>
              <a:rPr lang="en-US" sz="2400" dirty="0"/>
              <a:t> </a:t>
            </a:r>
            <a:r>
              <a:rPr lang="en-US" sz="2400" dirty="0" err="1"/>
              <a:t>og</a:t>
            </a:r>
            <a:r>
              <a:rPr lang="en-US" sz="2400" dirty="0"/>
              <a:t> at de </a:t>
            </a:r>
            <a:r>
              <a:rPr lang="en-US" sz="2400" dirty="0" err="1"/>
              <a:t>ønsker</a:t>
            </a:r>
            <a:r>
              <a:rPr lang="en-US" sz="2400" dirty="0"/>
              <a:t> å </a:t>
            </a:r>
            <a:r>
              <a:rPr lang="en-US" sz="2400" dirty="0" err="1"/>
              <a:t>lære</a:t>
            </a:r>
            <a:r>
              <a:rPr lang="en-US" sz="2400" dirty="0"/>
              <a:t>, </a:t>
            </a:r>
            <a:r>
              <a:rPr lang="en-US" sz="2400" dirty="0" err="1"/>
              <a:t>samt</a:t>
            </a:r>
            <a:r>
              <a:rPr lang="en-US" sz="2400" dirty="0"/>
              <a:t> at det de </a:t>
            </a:r>
            <a:r>
              <a:rPr lang="en-US" sz="2400" dirty="0" err="1"/>
              <a:t>kan</a:t>
            </a:r>
            <a:r>
              <a:rPr lang="en-US" sz="2400" dirty="0"/>
              <a:t> </a:t>
            </a:r>
            <a:r>
              <a:rPr lang="en-US" sz="2400" dirty="0" err="1"/>
              <a:t>bidra</a:t>
            </a:r>
            <a:r>
              <a:rPr lang="en-US" sz="2400" dirty="0"/>
              <a:t> med </a:t>
            </a:r>
            <a:r>
              <a:rPr lang="en-US" sz="2400" dirty="0" err="1"/>
              <a:t>oppleves</a:t>
            </a:r>
            <a:r>
              <a:rPr lang="en-US" sz="2400" dirty="0"/>
              <a:t> </a:t>
            </a:r>
            <a:r>
              <a:rPr lang="en-US" sz="2400" dirty="0" err="1"/>
              <a:t>som</a:t>
            </a:r>
            <a:r>
              <a:rPr lang="en-US" sz="2400" dirty="0"/>
              <a:t> </a:t>
            </a:r>
            <a:r>
              <a:rPr lang="en-US" sz="2400" dirty="0" err="1"/>
              <a:t>verdifullt</a:t>
            </a:r>
            <a:r>
              <a:rPr lang="en-US" sz="2400" dirty="0"/>
              <a:t> for de </a:t>
            </a:r>
            <a:r>
              <a:rPr lang="en-US" sz="2400" dirty="0" err="1"/>
              <a:t>og</a:t>
            </a:r>
            <a:r>
              <a:rPr lang="en-US" sz="2400" dirty="0"/>
              <a:t> </a:t>
            </a:r>
            <a:r>
              <a:rPr lang="en-US" sz="2400" dirty="0" err="1"/>
              <a:t>andre</a:t>
            </a:r>
            <a:endParaRPr lang="en-US" sz="2400" dirty="0"/>
          </a:p>
          <a:p>
            <a:r>
              <a:rPr lang="en-US" sz="2400" dirty="0" err="1"/>
              <a:t>Anerkjenn</a:t>
            </a:r>
            <a:r>
              <a:rPr lang="en-US" sz="2400" dirty="0"/>
              <a:t> at </a:t>
            </a:r>
            <a:r>
              <a:rPr lang="en-US" sz="2400" dirty="0" err="1"/>
              <a:t>kompetanse</a:t>
            </a:r>
            <a:r>
              <a:rPr lang="en-US" sz="2400" dirty="0"/>
              <a:t> </a:t>
            </a:r>
            <a:r>
              <a:rPr lang="en-US" sz="2400" dirty="0" err="1"/>
              <a:t>har</a:t>
            </a:r>
            <a:r>
              <a:rPr lang="en-US" sz="2400" dirty="0"/>
              <a:t> mange </a:t>
            </a:r>
            <a:r>
              <a:rPr lang="en-US" sz="2400" dirty="0" err="1"/>
              <a:t>uttrykk</a:t>
            </a:r>
            <a:r>
              <a:rPr lang="en-US" sz="2400" dirty="0"/>
              <a:t> </a:t>
            </a:r>
            <a:r>
              <a:rPr lang="en-US" sz="2400" dirty="0" err="1"/>
              <a:t>og</a:t>
            </a:r>
            <a:r>
              <a:rPr lang="en-US" sz="2400" dirty="0"/>
              <a:t> </a:t>
            </a:r>
            <a:r>
              <a:rPr lang="en-US" sz="2400" dirty="0" err="1"/>
              <a:t>kan</a:t>
            </a:r>
            <a:r>
              <a:rPr lang="en-US" sz="2400" dirty="0"/>
              <a:t> </a:t>
            </a:r>
            <a:r>
              <a:rPr lang="en-US" sz="2400" dirty="0" err="1"/>
              <a:t>være</a:t>
            </a:r>
            <a:r>
              <a:rPr lang="en-US" sz="2400" dirty="0"/>
              <a:t> </a:t>
            </a:r>
            <a:r>
              <a:rPr lang="en-US" sz="2400" dirty="0" err="1"/>
              <a:t>viktige</a:t>
            </a:r>
            <a:r>
              <a:rPr lang="en-US" sz="2400" dirty="0"/>
              <a:t> </a:t>
            </a:r>
            <a:r>
              <a:rPr lang="en-US" sz="2400" dirty="0" err="1"/>
              <a:t>hver</a:t>
            </a:r>
            <a:r>
              <a:rPr lang="en-US" sz="2400" dirty="0"/>
              <a:t> for seg</a:t>
            </a:r>
          </a:p>
          <a:p>
            <a:r>
              <a:rPr lang="en-US" sz="2400" dirty="0"/>
              <a:t>La </a:t>
            </a:r>
            <a:r>
              <a:rPr lang="en-US" sz="2400" dirty="0" err="1"/>
              <a:t>medarbeiderne</a:t>
            </a:r>
            <a:r>
              <a:rPr lang="en-US" sz="2400" dirty="0"/>
              <a:t> dine </a:t>
            </a:r>
            <a:r>
              <a:rPr lang="en-US" sz="2400" dirty="0" err="1"/>
              <a:t>få</a:t>
            </a:r>
            <a:r>
              <a:rPr lang="en-US" sz="2400" dirty="0"/>
              <a:t> </a:t>
            </a:r>
            <a:r>
              <a:rPr lang="en-US" sz="2400" dirty="0" err="1"/>
              <a:t>forfølge</a:t>
            </a:r>
            <a:r>
              <a:rPr lang="en-US" sz="2400" dirty="0"/>
              <a:t> det </a:t>
            </a:r>
            <a:r>
              <a:rPr lang="en-US" sz="2400" dirty="0" err="1"/>
              <a:t>som</a:t>
            </a:r>
            <a:r>
              <a:rPr lang="en-US" sz="2400" dirty="0"/>
              <a:t> </a:t>
            </a:r>
            <a:r>
              <a:rPr lang="en-US" sz="2400" dirty="0" err="1"/>
              <a:t>gir</a:t>
            </a:r>
            <a:r>
              <a:rPr lang="en-US" sz="2400" dirty="0"/>
              <a:t> de </a:t>
            </a:r>
            <a:r>
              <a:rPr lang="en-US" sz="2400" dirty="0" err="1"/>
              <a:t>energi</a:t>
            </a:r>
            <a:r>
              <a:rPr lang="en-US" sz="2400" dirty="0"/>
              <a:t> </a:t>
            </a:r>
            <a:r>
              <a:rPr lang="en-US" sz="2400" dirty="0" err="1"/>
              <a:t>og</a:t>
            </a:r>
            <a:r>
              <a:rPr lang="en-US" sz="2400" dirty="0"/>
              <a:t> </a:t>
            </a:r>
            <a:r>
              <a:rPr lang="en-US" sz="2400" dirty="0" err="1"/>
              <a:t>motivasjon</a:t>
            </a:r>
            <a:r>
              <a:rPr lang="en-US" sz="2400" dirty="0"/>
              <a:t> for </a:t>
            </a:r>
            <a:r>
              <a:rPr lang="en-US" sz="2400" dirty="0" err="1"/>
              <a:t>jobben</a:t>
            </a:r>
            <a:r>
              <a:rPr lang="en-US" sz="2400" dirty="0"/>
              <a:t> i </a:t>
            </a:r>
            <a:r>
              <a:rPr lang="en-US" sz="2400" dirty="0" err="1"/>
              <a:t>størst</a:t>
            </a:r>
            <a:r>
              <a:rPr lang="en-US" sz="2400" dirty="0"/>
              <a:t> </a:t>
            </a:r>
            <a:r>
              <a:rPr lang="en-US" sz="2400" dirty="0" err="1"/>
              <a:t>mulig</a:t>
            </a:r>
            <a:r>
              <a:rPr lang="en-US" sz="2400" dirty="0"/>
              <a:t> grad </a:t>
            </a:r>
            <a:r>
              <a:rPr lang="en-US" sz="2400" dirty="0" err="1"/>
              <a:t>innenfor</a:t>
            </a:r>
            <a:r>
              <a:rPr lang="en-US" sz="2400" dirty="0"/>
              <a:t> </a:t>
            </a:r>
            <a:r>
              <a:rPr lang="en-US" sz="2400" dirty="0" err="1"/>
              <a:t>rammene</a:t>
            </a:r>
            <a:r>
              <a:rPr lang="en-US" sz="2400" dirty="0"/>
              <a:t> </a:t>
            </a:r>
            <a:r>
              <a:rPr lang="en-US" sz="2400" dirty="0" err="1"/>
              <a:t>som</a:t>
            </a:r>
            <a:r>
              <a:rPr lang="en-US" sz="2400" dirty="0"/>
              <a:t> </a:t>
            </a:r>
            <a:r>
              <a:rPr lang="en-US" sz="2400" dirty="0" err="1"/>
              <a:t>jobben</a:t>
            </a:r>
            <a:r>
              <a:rPr lang="en-US" sz="2400" dirty="0"/>
              <a:t> </a:t>
            </a:r>
            <a:r>
              <a:rPr lang="en-US" sz="2400" dirty="0" err="1"/>
              <a:t>tilbyr</a:t>
            </a:r>
            <a:endParaRPr lang="en-US" sz="2400" dirty="0"/>
          </a:p>
          <a:p>
            <a:r>
              <a:rPr lang="en-US" sz="2400" dirty="0" err="1"/>
              <a:t>Gå</a:t>
            </a:r>
            <a:r>
              <a:rPr lang="en-US" sz="2400" dirty="0"/>
              <a:t> </a:t>
            </a:r>
            <a:r>
              <a:rPr lang="en-US" sz="2400" dirty="0" err="1"/>
              <a:t>fra</a:t>
            </a:r>
            <a:r>
              <a:rPr lang="en-US" sz="2400" dirty="0"/>
              <a:t> </a:t>
            </a:r>
            <a:r>
              <a:rPr lang="en-US" sz="2400" dirty="0" err="1"/>
              <a:t>arbeidsgrupper</a:t>
            </a:r>
            <a:r>
              <a:rPr lang="en-US" sz="2400" dirty="0"/>
              <a:t> </a:t>
            </a:r>
            <a:r>
              <a:rPr lang="en-US" sz="2400" dirty="0" err="1"/>
              <a:t>til</a:t>
            </a:r>
            <a:r>
              <a:rPr lang="en-US" sz="2400" dirty="0"/>
              <a:t> team med </a:t>
            </a:r>
            <a:r>
              <a:rPr lang="en-US" sz="2400" dirty="0" err="1"/>
              <a:t>tanke</a:t>
            </a:r>
            <a:r>
              <a:rPr lang="en-US" sz="2400" dirty="0"/>
              <a:t> </a:t>
            </a:r>
            <a:r>
              <a:rPr lang="en-US" sz="2400" dirty="0" err="1"/>
              <a:t>på</a:t>
            </a:r>
            <a:r>
              <a:rPr lang="en-US" sz="2400" dirty="0"/>
              <a:t> </a:t>
            </a:r>
            <a:r>
              <a:rPr lang="en-US" sz="2400" dirty="0" err="1"/>
              <a:t>prestasjoner</a:t>
            </a:r>
            <a:r>
              <a:rPr lang="en-US" sz="2400" dirty="0"/>
              <a:t>, </a:t>
            </a:r>
            <a:r>
              <a:rPr lang="en-US" sz="2400" dirty="0" err="1"/>
              <a:t>målinger</a:t>
            </a:r>
            <a:r>
              <a:rPr lang="en-US" sz="2400" dirty="0"/>
              <a:t>, </a:t>
            </a:r>
            <a:r>
              <a:rPr lang="en-US" sz="2400" dirty="0" err="1"/>
              <a:t>og</a:t>
            </a:r>
            <a:r>
              <a:rPr lang="en-US" sz="2400" dirty="0"/>
              <a:t> </a:t>
            </a:r>
            <a:r>
              <a:rPr lang="en-US" sz="2400" dirty="0" err="1"/>
              <a:t>belønninger</a:t>
            </a:r>
            <a:endParaRPr lang="en-US" sz="2400" dirty="0"/>
          </a:p>
          <a:p>
            <a:endParaRPr lang="en-US" sz="2400" dirty="0"/>
          </a:p>
          <a:p>
            <a:endParaRPr lang="en-US" sz="2400" dirty="0"/>
          </a:p>
        </p:txBody>
      </p:sp>
      <p:pic>
        <p:nvPicPr>
          <p:cNvPr id="4" name="Picture 3">
            <a:extLst>
              <a:ext uri="{FF2B5EF4-FFF2-40B4-BE49-F238E27FC236}">
                <a16:creationId xmlns:a16="http://schemas.microsoft.com/office/drawing/2014/main" id="{AB01D949-8D35-E105-FF53-5E52FE97D5C8}"/>
              </a:ext>
            </a:extLst>
          </p:cNvPr>
          <p:cNvPicPr>
            <a:picLocks noChangeAspect="1"/>
          </p:cNvPicPr>
          <p:nvPr/>
        </p:nvPicPr>
        <p:blipFill>
          <a:blip r:embed="rId2"/>
          <a:stretch>
            <a:fillRect/>
          </a:stretch>
        </p:blipFill>
        <p:spPr>
          <a:xfrm>
            <a:off x="325018" y="2733810"/>
            <a:ext cx="1552575" cy="1714500"/>
          </a:xfrm>
          <a:prstGeom prst="rect">
            <a:avLst/>
          </a:prstGeom>
        </p:spPr>
      </p:pic>
    </p:spTree>
    <p:extLst>
      <p:ext uri="{BB962C8B-B14F-4D97-AF65-F5344CB8AC3E}">
        <p14:creationId xmlns:p14="http://schemas.microsoft.com/office/powerpoint/2010/main" val="22631792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44624"/>
            <a:ext cx="10078144" cy="1258218"/>
          </a:xfrm>
        </p:spPr>
        <p:txBody>
          <a:bodyPr anchor="ctr">
            <a:normAutofit/>
          </a:bodyPr>
          <a:lstStyle/>
          <a:p>
            <a:r>
              <a:rPr lang="en-US" dirty="0" err="1"/>
              <a:t>Bygg</a:t>
            </a:r>
            <a:r>
              <a:rPr lang="en-US" dirty="0"/>
              <a:t> et </a:t>
            </a:r>
            <a:r>
              <a:rPr lang="en-US" dirty="0" err="1"/>
              <a:t>mestringsklima</a:t>
            </a:r>
            <a:r>
              <a:rPr lang="en-US" dirty="0"/>
              <a:t> </a:t>
            </a:r>
            <a:r>
              <a:rPr lang="en-US" dirty="0" err="1"/>
              <a:t>rundt</a:t>
            </a:r>
            <a:r>
              <a:rPr lang="en-US" dirty="0"/>
              <a:t> deg II</a:t>
            </a:r>
            <a:endParaRPr lang="nb-NO" dirty="0"/>
          </a:p>
        </p:txBody>
      </p:sp>
      <p:sp>
        <p:nvSpPr>
          <p:cNvPr id="3" name="Content Placeholder 2"/>
          <p:cNvSpPr>
            <a:spLocks noGrp="1"/>
          </p:cNvSpPr>
          <p:nvPr>
            <p:ph idx="1"/>
          </p:nvPr>
        </p:nvSpPr>
        <p:spPr>
          <a:xfrm>
            <a:off x="1199456" y="1484784"/>
            <a:ext cx="10081120" cy="4032448"/>
          </a:xfrm>
        </p:spPr>
        <p:txBody>
          <a:bodyPr>
            <a:normAutofit/>
          </a:bodyPr>
          <a:lstStyle/>
          <a:p>
            <a:r>
              <a:rPr lang="en-US" dirty="0" err="1"/>
              <a:t>Velg</a:t>
            </a:r>
            <a:r>
              <a:rPr lang="en-US" dirty="0"/>
              <a:t> </a:t>
            </a:r>
            <a:r>
              <a:rPr lang="en-US" dirty="0" err="1"/>
              <a:t>ledere</a:t>
            </a:r>
            <a:r>
              <a:rPr lang="en-US" dirty="0"/>
              <a:t> </a:t>
            </a:r>
            <a:r>
              <a:rPr lang="en-US" dirty="0" err="1"/>
              <a:t>ut</a:t>
            </a:r>
            <a:r>
              <a:rPr lang="en-US" dirty="0"/>
              <a:t> </a:t>
            </a:r>
            <a:r>
              <a:rPr lang="en-US" dirty="0" err="1"/>
              <a:t>fra</a:t>
            </a:r>
            <a:r>
              <a:rPr lang="en-US" dirty="0"/>
              <a:t> </a:t>
            </a:r>
            <a:r>
              <a:rPr lang="en-US" dirty="0" err="1"/>
              <a:t>prososiale</a:t>
            </a:r>
            <a:r>
              <a:rPr lang="en-US" dirty="0"/>
              <a:t> </a:t>
            </a:r>
            <a:r>
              <a:rPr lang="en-US" dirty="0" err="1"/>
              <a:t>ferdigheter</a:t>
            </a:r>
            <a:endParaRPr lang="en-US" dirty="0"/>
          </a:p>
          <a:p>
            <a:r>
              <a:rPr lang="en-US" dirty="0" err="1"/>
              <a:t>Psykologisk</a:t>
            </a:r>
            <a:r>
              <a:rPr lang="en-US" dirty="0"/>
              <a:t> </a:t>
            </a:r>
            <a:r>
              <a:rPr lang="en-US" dirty="0" err="1"/>
              <a:t>trygghet</a:t>
            </a:r>
            <a:endParaRPr lang="en-US" dirty="0"/>
          </a:p>
          <a:p>
            <a:r>
              <a:rPr lang="en-US" dirty="0"/>
              <a:t>Ikke </a:t>
            </a:r>
            <a:r>
              <a:rPr lang="en-US" dirty="0" err="1"/>
              <a:t>forveksl</a:t>
            </a:r>
            <a:r>
              <a:rPr lang="en-US" dirty="0"/>
              <a:t> </a:t>
            </a:r>
            <a:r>
              <a:rPr lang="en-US" dirty="0" err="1"/>
              <a:t>tidligere</a:t>
            </a:r>
            <a:r>
              <a:rPr lang="en-US" dirty="0"/>
              <a:t> </a:t>
            </a:r>
            <a:r>
              <a:rPr lang="en-US" dirty="0" err="1"/>
              <a:t>prestasjoner</a:t>
            </a:r>
            <a:r>
              <a:rPr lang="en-US" dirty="0"/>
              <a:t> med </a:t>
            </a:r>
            <a:r>
              <a:rPr lang="en-US" dirty="0" err="1"/>
              <a:t>potensiale</a:t>
            </a:r>
            <a:endParaRPr lang="en-US" dirty="0"/>
          </a:p>
          <a:p>
            <a:r>
              <a:rPr lang="en-US" dirty="0"/>
              <a:t>Gi </a:t>
            </a:r>
            <a:r>
              <a:rPr lang="en-US" dirty="0" err="1"/>
              <a:t>muligheten</a:t>
            </a:r>
            <a:r>
              <a:rPr lang="en-US" dirty="0"/>
              <a:t> </a:t>
            </a:r>
            <a:r>
              <a:rPr lang="en-US" dirty="0" err="1"/>
              <a:t>til</a:t>
            </a:r>
            <a:r>
              <a:rPr lang="en-US" dirty="0"/>
              <a:t> de </a:t>
            </a:r>
            <a:r>
              <a:rPr lang="en-US" dirty="0" err="1"/>
              <a:t>rundt</a:t>
            </a:r>
            <a:r>
              <a:rPr lang="en-US" dirty="0"/>
              <a:t> deg </a:t>
            </a:r>
            <a:r>
              <a:rPr lang="en-US" dirty="0" err="1"/>
              <a:t>til</a:t>
            </a:r>
            <a:r>
              <a:rPr lang="en-US" dirty="0"/>
              <a:t> å </a:t>
            </a:r>
            <a:r>
              <a:rPr lang="en-US" dirty="0" err="1"/>
              <a:t>skinne</a:t>
            </a:r>
            <a:r>
              <a:rPr lang="en-US" dirty="0"/>
              <a:t>, </a:t>
            </a:r>
            <a:r>
              <a:rPr lang="en-US" dirty="0" err="1"/>
              <a:t>ikke</a:t>
            </a:r>
            <a:r>
              <a:rPr lang="en-US" dirty="0"/>
              <a:t> </a:t>
            </a:r>
            <a:r>
              <a:rPr lang="en-US" dirty="0" err="1"/>
              <a:t>til</a:t>
            </a:r>
            <a:r>
              <a:rPr lang="en-US" dirty="0"/>
              <a:t> å </a:t>
            </a:r>
            <a:r>
              <a:rPr lang="en-US" dirty="0" err="1"/>
              <a:t>mislykkes</a:t>
            </a:r>
            <a:endParaRPr lang="en-US" dirty="0"/>
          </a:p>
          <a:p>
            <a:r>
              <a:rPr lang="en-US" dirty="0" err="1"/>
              <a:t>Vær</a:t>
            </a:r>
            <a:r>
              <a:rPr lang="en-US" dirty="0"/>
              <a:t> </a:t>
            </a:r>
            <a:r>
              <a:rPr lang="en-US" dirty="0" err="1"/>
              <a:t>bevisst</a:t>
            </a:r>
            <a:r>
              <a:rPr lang="en-US" dirty="0"/>
              <a:t> skillet </a:t>
            </a:r>
            <a:r>
              <a:rPr lang="en-US" dirty="0" err="1"/>
              <a:t>mellom</a:t>
            </a:r>
            <a:r>
              <a:rPr lang="en-US" dirty="0"/>
              <a:t> </a:t>
            </a:r>
            <a:r>
              <a:rPr lang="en-US" dirty="0" err="1"/>
              <a:t>prestasjonsmål</a:t>
            </a:r>
            <a:r>
              <a:rPr lang="en-US" dirty="0"/>
              <a:t> </a:t>
            </a:r>
            <a:r>
              <a:rPr lang="en-US" dirty="0" err="1"/>
              <a:t>og</a:t>
            </a:r>
            <a:r>
              <a:rPr lang="en-US" dirty="0"/>
              <a:t> </a:t>
            </a:r>
            <a:r>
              <a:rPr lang="en-US" dirty="0" err="1"/>
              <a:t>resultatmål</a:t>
            </a:r>
            <a:endParaRPr lang="en-US" dirty="0"/>
          </a:p>
          <a:p>
            <a:endParaRPr lang="en-US" dirty="0"/>
          </a:p>
          <a:p>
            <a:endParaRPr lang="en-US" dirty="0"/>
          </a:p>
        </p:txBody>
      </p:sp>
    </p:spTree>
    <p:extLst>
      <p:ext uri="{BB962C8B-B14F-4D97-AF65-F5344CB8AC3E}">
        <p14:creationId xmlns:p14="http://schemas.microsoft.com/office/powerpoint/2010/main" val="19661882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291B07-A5B0-D363-64F9-8A69E639F4FD}"/>
              </a:ext>
            </a:extLst>
          </p:cNvPr>
          <p:cNvSpPr>
            <a:spLocks noGrp="1"/>
          </p:cNvSpPr>
          <p:nvPr>
            <p:ph type="title"/>
          </p:nvPr>
        </p:nvSpPr>
        <p:spPr/>
        <p:txBody>
          <a:bodyPr/>
          <a:lstStyle/>
          <a:p>
            <a:r>
              <a:rPr lang="nb-NO" dirty="0"/>
              <a:t>Endring av vaner…..</a:t>
            </a:r>
          </a:p>
        </p:txBody>
      </p:sp>
      <p:sp>
        <p:nvSpPr>
          <p:cNvPr id="3" name="Plassholder for innhold 2">
            <a:extLst>
              <a:ext uri="{FF2B5EF4-FFF2-40B4-BE49-F238E27FC236}">
                <a16:creationId xmlns:a16="http://schemas.microsoft.com/office/drawing/2014/main" id="{4B84F947-C832-46AC-5DD2-C14AF6D4DD35}"/>
              </a:ext>
            </a:extLst>
          </p:cNvPr>
          <p:cNvSpPr>
            <a:spLocks noGrp="1"/>
          </p:cNvSpPr>
          <p:nvPr>
            <p:ph sz="half" idx="2"/>
          </p:nvPr>
        </p:nvSpPr>
        <p:spPr>
          <a:xfrm>
            <a:off x="623887" y="1189383"/>
            <a:ext cx="10944225" cy="4479234"/>
          </a:xfrm>
        </p:spPr>
        <p:txBody>
          <a:bodyPr/>
          <a:lstStyle/>
          <a:p>
            <a:r>
              <a:rPr lang="nb-NO" sz="2000" dirty="0"/>
              <a:t>Endring av atferd krever strukturert selvobservasjon (</a:t>
            </a:r>
            <a:r>
              <a:rPr lang="nb-NO" sz="2000" dirty="0" err="1"/>
              <a:t>jfr</a:t>
            </a:r>
            <a:r>
              <a:rPr lang="nb-NO" sz="2000" dirty="0"/>
              <a:t> selvledelse) og refleksjon (</a:t>
            </a:r>
            <a:r>
              <a:rPr lang="nb-NO" sz="2000" dirty="0" err="1"/>
              <a:t>jfr</a:t>
            </a:r>
            <a:r>
              <a:rPr lang="nb-NO" sz="2000" dirty="0"/>
              <a:t> </a:t>
            </a:r>
            <a:r>
              <a:rPr lang="nb-NO" sz="2000" dirty="0" err="1"/>
              <a:t>After</a:t>
            </a:r>
            <a:r>
              <a:rPr lang="nb-NO" sz="2000" dirty="0"/>
              <a:t> </a:t>
            </a:r>
            <a:r>
              <a:rPr lang="nb-NO" sz="2000" dirty="0" err="1"/>
              <a:t>Event</a:t>
            </a:r>
            <a:r>
              <a:rPr lang="nb-NO" sz="2000" dirty="0"/>
              <a:t> </a:t>
            </a:r>
            <a:r>
              <a:rPr lang="nb-NO" sz="2000" dirty="0" err="1"/>
              <a:t>Review</a:t>
            </a:r>
            <a:r>
              <a:rPr lang="nb-NO" sz="2000" dirty="0"/>
              <a:t>).</a:t>
            </a:r>
          </a:p>
          <a:p>
            <a:pPr lvl="1"/>
            <a:r>
              <a:rPr lang="nb-NO" sz="1800" dirty="0"/>
              <a:t>Identifiser atferd/vaner du ønsker å endre.</a:t>
            </a:r>
          </a:p>
          <a:p>
            <a:pPr lvl="1"/>
            <a:r>
              <a:rPr lang="nb-NO" sz="1800" dirty="0"/>
              <a:t>Kan du erstatte slike atferd/vane med annen mer ønskelig atferd/vane?</a:t>
            </a:r>
          </a:p>
          <a:p>
            <a:r>
              <a:rPr lang="nb-NO" sz="2000" dirty="0" err="1"/>
              <a:t>Habit</a:t>
            </a:r>
            <a:r>
              <a:rPr lang="nb-NO" sz="2000" dirty="0"/>
              <a:t> loop:</a:t>
            </a:r>
          </a:p>
          <a:p>
            <a:pPr lvl="1"/>
            <a:r>
              <a:rPr lang="nb-NO" sz="1800" dirty="0"/>
              <a:t>Utløsende faktor (det som utløser atferd/vane). Selve atferden/vanen. Belønningen</a:t>
            </a:r>
          </a:p>
          <a:p>
            <a:pPr lvl="1"/>
            <a:r>
              <a:rPr lang="nb-NO" sz="1800" dirty="0"/>
              <a:t>Stress over manglende resultater som utløsende faktor. Atferd - kritiserer/kjefter på medarbeidere. Belønning = Reduksjon av stresset – du tror dette løser problemet.</a:t>
            </a:r>
          </a:p>
          <a:p>
            <a:r>
              <a:rPr lang="nb-NO" sz="2000" dirty="0"/>
              <a:t>Her må du forstå at slike utløsende faktorer stadig vil oppstå og at du bør finne en ny reaksjonsform; innkalle til refleksjonsmøte hvor du sammen med medarbeider analyserer og finner tiltak.</a:t>
            </a:r>
          </a:p>
          <a:p>
            <a:pPr lvl="1"/>
            <a:r>
              <a:rPr lang="nb-NO" sz="1800" dirty="0"/>
              <a:t>Løst problem og forøyd medarbeider er ny type belønning.</a:t>
            </a:r>
          </a:p>
        </p:txBody>
      </p:sp>
      <p:sp>
        <p:nvSpPr>
          <p:cNvPr id="4" name="TekstSylinder 3">
            <a:extLst>
              <a:ext uri="{FF2B5EF4-FFF2-40B4-BE49-F238E27FC236}">
                <a16:creationId xmlns:a16="http://schemas.microsoft.com/office/drawing/2014/main" id="{56902705-26A2-BC3F-815A-908FE6E6493C}"/>
              </a:ext>
            </a:extLst>
          </p:cNvPr>
          <p:cNvSpPr txBox="1"/>
          <p:nvPr/>
        </p:nvSpPr>
        <p:spPr>
          <a:xfrm>
            <a:off x="1550019" y="5999845"/>
            <a:ext cx="7541167" cy="369332"/>
          </a:xfrm>
          <a:prstGeom prst="rect">
            <a:avLst/>
          </a:prstGeom>
          <a:noFill/>
        </p:spPr>
        <p:txBody>
          <a:bodyPr wrap="none" rtlCol="0">
            <a:spAutoFit/>
          </a:bodyPr>
          <a:lstStyle/>
          <a:p>
            <a:r>
              <a:rPr lang="nb-NO" dirty="0"/>
              <a:t>Les mer: </a:t>
            </a:r>
            <a:r>
              <a:rPr lang="nb-NO" dirty="0" err="1"/>
              <a:t>https</a:t>
            </a:r>
            <a:r>
              <a:rPr lang="nb-NO" dirty="0"/>
              <a:t>://</a:t>
            </a:r>
            <a:r>
              <a:rPr lang="nb-NO" dirty="0" err="1"/>
              <a:t>www.psychologytoday.com</a:t>
            </a:r>
            <a:r>
              <a:rPr lang="nb-NO" dirty="0"/>
              <a:t>/</a:t>
            </a:r>
            <a:r>
              <a:rPr lang="nb-NO" dirty="0" err="1"/>
              <a:t>us</a:t>
            </a:r>
            <a:r>
              <a:rPr lang="nb-NO" dirty="0"/>
              <a:t>/</a:t>
            </a:r>
            <a:r>
              <a:rPr lang="nb-NO" dirty="0" err="1"/>
              <a:t>basics</a:t>
            </a:r>
            <a:r>
              <a:rPr lang="nb-NO" dirty="0"/>
              <a:t>/</a:t>
            </a:r>
            <a:r>
              <a:rPr lang="nb-NO" dirty="0" err="1"/>
              <a:t>habit-formation</a:t>
            </a:r>
            <a:endParaRPr lang="nb-NO" dirty="0"/>
          </a:p>
        </p:txBody>
      </p:sp>
    </p:spTree>
    <p:extLst>
      <p:ext uri="{BB962C8B-B14F-4D97-AF65-F5344CB8AC3E}">
        <p14:creationId xmlns:p14="http://schemas.microsoft.com/office/powerpoint/2010/main" val="2738481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skjermbilde, grafisk design, Grafikk&#10;&#10;KI-generert innhold kan være feil.">
            <a:extLst>
              <a:ext uri="{FF2B5EF4-FFF2-40B4-BE49-F238E27FC236}">
                <a16:creationId xmlns:a16="http://schemas.microsoft.com/office/drawing/2014/main" id="{BFC800EF-B6C1-5797-4BAC-87DD1AE8A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1" y="1446414"/>
            <a:ext cx="3724101" cy="3724101"/>
          </a:xfrm>
          <a:prstGeom prst="rect">
            <a:avLst/>
          </a:prstGeom>
        </p:spPr>
      </p:pic>
      <p:pic>
        <p:nvPicPr>
          <p:cNvPr id="5" name="Bilde 4" descr="Et bilde som inneholder tekst, plakat, person, grafisk design&#10;&#10;KI-generert innhold kan være feil.">
            <a:extLst>
              <a:ext uri="{FF2B5EF4-FFF2-40B4-BE49-F238E27FC236}">
                <a16:creationId xmlns:a16="http://schemas.microsoft.com/office/drawing/2014/main" id="{F69A18C5-3D2A-35BA-8892-2952999067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214" y="1463041"/>
            <a:ext cx="3724101" cy="3724101"/>
          </a:xfrm>
          <a:prstGeom prst="rect">
            <a:avLst/>
          </a:prstGeom>
        </p:spPr>
      </p:pic>
      <p:pic>
        <p:nvPicPr>
          <p:cNvPr id="6" name="Bilde 5" descr="Et bilde som inneholder tekst, skjermbilde, Font, grafisk design&#10;&#10;KI-generert innhold kan være feil.">
            <a:extLst>
              <a:ext uri="{FF2B5EF4-FFF2-40B4-BE49-F238E27FC236}">
                <a16:creationId xmlns:a16="http://schemas.microsoft.com/office/drawing/2014/main" id="{25A41093-B586-F1C6-01D9-54DA8A57B2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9626" y="1429788"/>
            <a:ext cx="3856317" cy="3856317"/>
          </a:xfrm>
          <a:prstGeom prst="rect">
            <a:avLst/>
          </a:prstGeom>
        </p:spPr>
      </p:pic>
      <p:pic>
        <p:nvPicPr>
          <p:cNvPr id="7" name="Picture 2" descr="Lønnsomhet gjennom menneskelige ressurser">
            <a:extLst>
              <a:ext uri="{FF2B5EF4-FFF2-40B4-BE49-F238E27FC236}">
                <a16:creationId xmlns:a16="http://schemas.microsoft.com/office/drawing/2014/main" id="{1B19AAA2-1648-0114-2290-A83B82E0A6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8769" y="1726597"/>
            <a:ext cx="2246033" cy="3196988"/>
          </a:xfrm>
          <a:prstGeom prst="rect">
            <a:avLst/>
          </a:prstGeom>
          <a:noFill/>
          <a:extLst>
            <a:ext uri="{909E8E84-426E-40DD-AFC4-6F175D3DCCD1}">
              <a14:hiddenFill xmlns:a14="http://schemas.microsoft.com/office/drawing/2010/main">
                <a:solidFill>
                  <a:srgbClr val="FFFFFF"/>
                </a:solidFill>
              </a14:hiddenFill>
            </a:ext>
          </a:extLst>
        </p:spPr>
      </p:pic>
      <p:sp>
        <p:nvSpPr>
          <p:cNvPr id="9" name="TekstSylinder 8">
            <a:extLst>
              <a:ext uri="{FF2B5EF4-FFF2-40B4-BE49-F238E27FC236}">
                <a16:creationId xmlns:a16="http://schemas.microsoft.com/office/drawing/2014/main" id="{30334395-987D-6C00-BFA9-ADB700FFA747}"/>
              </a:ext>
            </a:extLst>
          </p:cNvPr>
          <p:cNvSpPr txBox="1"/>
          <p:nvPr/>
        </p:nvSpPr>
        <p:spPr>
          <a:xfrm>
            <a:off x="3652850" y="451978"/>
            <a:ext cx="4459875" cy="646331"/>
          </a:xfrm>
          <a:prstGeom prst="rect">
            <a:avLst/>
          </a:prstGeom>
          <a:noFill/>
        </p:spPr>
        <p:txBody>
          <a:bodyPr wrap="none" rtlCol="0">
            <a:spAutoFit/>
          </a:bodyPr>
          <a:lstStyle/>
          <a:p>
            <a:r>
              <a:rPr lang="nb-NO" sz="3600" dirty="0"/>
              <a:t>Kunnskaper er nyttig</a:t>
            </a:r>
          </a:p>
        </p:txBody>
      </p:sp>
    </p:spTree>
    <p:extLst>
      <p:ext uri="{BB962C8B-B14F-4D97-AF65-F5344CB8AC3E}">
        <p14:creationId xmlns:p14="http://schemas.microsoft.com/office/powerpoint/2010/main" val="4226563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467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31AC3E-A62A-F98F-B90B-66AF7A08B814}"/>
              </a:ext>
            </a:extLst>
          </p:cNvPr>
          <p:cNvSpPr>
            <a:spLocks noGrp="1"/>
          </p:cNvSpPr>
          <p:nvPr>
            <p:ph type="title"/>
          </p:nvPr>
        </p:nvSpPr>
        <p:spPr/>
        <p:txBody>
          <a:bodyPr/>
          <a:lstStyle/>
          <a:p>
            <a:r>
              <a:rPr lang="nb-NO" dirty="0"/>
              <a:t>Avklar mandatet</a:t>
            </a:r>
          </a:p>
        </p:txBody>
      </p:sp>
      <p:sp>
        <p:nvSpPr>
          <p:cNvPr id="3" name="Plassholder for innhold 2">
            <a:extLst>
              <a:ext uri="{FF2B5EF4-FFF2-40B4-BE49-F238E27FC236}">
                <a16:creationId xmlns:a16="http://schemas.microsoft.com/office/drawing/2014/main" id="{C5018EED-243F-9E29-C983-5EFD14ED316F}"/>
              </a:ext>
            </a:extLst>
          </p:cNvPr>
          <p:cNvSpPr>
            <a:spLocks noGrp="1"/>
          </p:cNvSpPr>
          <p:nvPr>
            <p:ph sz="half" idx="2"/>
          </p:nvPr>
        </p:nvSpPr>
        <p:spPr>
          <a:xfrm>
            <a:off x="514160" y="1192968"/>
            <a:ext cx="10649854" cy="4472063"/>
          </a:xfrm>
        </p:spPr>
        <p:txBody>
          <a:bodyPr/>
          <a:lstStyle/>
          <a:p>
            <a:pPr lvl="0"/>
            <a:r>
              <a:rPr lang="nb-NO" dirty="0"/>
              <a:t>Hva skal du oppnå i jobben? Ledelse er å realisere noe; </a:t>
            </a:r>
          </a:p>
          <a:p>
            <a:pPr lvl="1"/>
            <a:r>
              <a:rPr lang="nb-NO" dirty="0"/>
              <a:t>Hvilke føringer gir organisasjonens mål og strategi?</a:t>
            </a:r>
            <a:endParaRPr lang="en-US" dirty="0"/>
          </a:p>
          <a:p>
            <a:pPr lvl="1"/>
            <a:r>
              <a:rPr lang="nb-NO" dirty="0"/>
              <a:t>Den teknologiske utviklingen?</a:t>
            </a:r>
            <a:endParaRPr lang="en-US" dirty="0"/>
          </a:p>
          <a:p>
            <a:pPr lvl="1"/>
            <a:r>
              <a:rPr lang="nb-NO" dirty="0"/>
              <a:t>Forventninger fra samarbeidspartnere, toppledelsen, kunder?</a:t>
            </a:r>
          </a:p>
          <a:p>
            <a:pPr lvl="1"/>
            <a:r>
              <a:rPr lang="nb-NO" dirty="0"/>
              <a:t>Medarbeidernes forutsetninger</a:t>
            </a:r>
          </a:p>
          <a:p>
            <a:pPr lvl="1"/>
            <a:r>
              <a:rPr lang="nb-NO" dirty="0"/>
              <a:t>Ressurser du har til rådighet for utvikling</a:t>
            </a:r>
          </a:p>
          <a:p>
            <a:pPr lvl="1"/>
            <a:r>
              <a:rPr lang="nb-NO" dirty="0"/>
              <a:t>Sørg for effektive administrative systemer og rutiner</a:t>
            </a:r>
            <a:endParaRPr lang="en-US" dirty="0"/>
          </a:p>
          <a:p>
            <a:pPr lvl="0"/>
            <a:r>
              <a:rPr lang="nb-NO" dirty="0"/>
              <a:t>Konsekvenser:</a:t>
            </a:r>
          </a:p>
          <a:p>
            <a:pPr lvl="1"/>
            <a:r>
              <a:rPr lang="nb-NO" dirty="0"/>
              <a:t>Hva må/bør/skal du som leder bruke arbeidsdagene på – hvordan definere rammene du jobber under?</a:t>
            </a:r>
            <a:endParaRPr lang="en-US" dirty="0"/>
          </a:p>
          <a:p>
            <a:pPr lvl="1"/>
            <a:r>
              <a:rPr lang="nb-NO" dirty="0"/>
              <a:t>Kulturen i organisasjonen?</a:t>
            </a:r>
            <a:endParaRPr lang="en-US" dirty="0"/>
          </a:p>
          <a:p>
            <a:pPr lvl="1"/>
            <a:r>
              <a:rPr lang="nb-NO" dirty="0"/>
              <a:t>Definer for deg selv hva som er god ledelse. Hvordan kan du utvikle deg?</a:t>
            </a:r>
          </a:p>
        </p:txBody>
      </p:sp>
    </p:spTree>
    <p:extLst>
      <p:ext uri="{BB962C8B-B14F-4D97-AF65-F5344CB8AC3E}">
        <p14:creationId xmlns:p14="http://schemas.microsoft.com/office/powerpoint/2010/main" val="3490183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95FEA8-8F5B-1775-2188-810D645E3130}"/>
              </a:ext>
            </a:extLst>
          </p:cNvPr>
          <p:cNvSpPr>
            <a:spLocks noGrp="1"/>
          </p:cNvSpPr>
          <p:nvPr>
            <p:ph type="title"/>
          </p:nvPr>
        </p:nvSpPr>
        <p:spPr>
          <a:xfrm>
            <a:off x="1056928" y="226566"/>
            <a:ext cx="10078144" cy="1258218"/>
          </a:xfrm>
        </p:spPr>
        <p:txBody>
          <a:bodyPr/>
          <a:lstStyle/>
          <a:p>
            <a:r>
              <a:rPr lang="en-US" dirty="0" err="1"/>
              <a:t>Rollesikkerhet</a:t>
            </a:r>
            <a:endParaRPr lang="en-US" dirty="0"/>
          </a:p>
        </p:txBody>
      </p:sp>
      <p:graphicFrame>
        <p:nvGraphicFramePr>
          <p:cNvPr id="5" name="Content Placeholder 2">
            <a:extLst>
              <a:ext uri="{FF2B5EF4-FFF2-40B4-BE49-F238E27FC236}">
                <a16:creationId xmlns:a16="http://schemas.microsoft.com/office/drawing/2014/main" id="{BBDD8773-2F31-B58E-66EE-088CB522C860}"/>
              </a:ext>
            </a:extLst>
          </p:cNvPr>
          <p:cNvGraphicFramePr>
            <a:graphicFrameLocks noGrp="1"/>
          </p:cNvGraphicFramePr>
          <p:nvPr>
            <p:ph idx="1"/>
          </p:nvPr>
        </p:nvGraphicFramePr>
        <p:xfrm>
          <a:off x="1199456" y="1484784"/>
          <a:ext cx="10081120"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6893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29EF-0EC6-D991-8030-8BAEA7113C44}"/>
              </a:ext>
            </a:extLst>
          </p:cNvPr>
          <p:cNvSpPr>
            <a:spLocks noGrp="1"/>
          </p:cNvSpPr>
          <p:nvPr>
            <p:ph type="title"/>
          </p:nvPr>
        </p:nvSpPr>
        <p:spPr>
          <a:xfrm>
            <a:off x="600001" y="1035917"/>
            <a:ext cx="10992052" cy="625296"/>
          </a:xfrm>
        </p:spPr>
        <p:txBody>
          <a:bodyPr vert="horz" lIns="91440" tIns="45720" rIns="91440" bIns="45720" rtlCol="0" anchor="t">
            <a:normAutofit/>
          </a:bodyPr>
          <a:lstStyle/>
          <a:p>
            <a:r>
              <a:rPr lang="nb-NO" sz="2500" kern="1200">
                <a:latin typeface="+mj-lt"/>
                <a:ea typeface="+mj-ea"/>
                <a:cs typeface="+mj-cs"/>
              </a:rPr>
              <a:t>Etterspør avklaring fra de over deg – og gjør det samme for de under deg</a:t>
            </a:r>
          </a:p>
        </p:txBody>
      </p:sp>
      <p:sp>
        <p:nvSpPr>
          <p:cNvPr id="3" name="Content Placeholder 2">
            <a:extLst>
              <a:ext uri="{FF2B5EF4-FFF2-40B4-BE49-F238E27FC236}">
                <a16:creationId xmlns:a16="http://schemas.microsoft.com/office/drawing/2014/main" id="{A9F51DAD-1560-B221-D0E5-78F345380DAE}"/>
              </a:ext>
            </a:extLst>
          </p:cNvPr>
          <p:cNvSpPr>
            <a:spLocks noGrp="1"/>
          </p:cNvSpPr>
          <p:nvPr>
            <p:ph idx="1"/>
          </p:nvPr>
        </p:nvSpPr>
        <p:spPr>
          <a:xfrm>
            <a:off x="600001" y="1661213"/>
            <a:ext cx="10992052" cy="3937308"/>
          </a:xfrm>
        </p:spPr>
        <p:txBody>
          <a:bodyPr>
            <a:normAutofit/>
          </a:bodyPr>
          <a:lstStyle/>
          <a:p>
            <a:pPr fontAlgn="base"/>
            <a:r>
              <a:rPr lang="nb-NO" sz="2000" b="1" i="0" dirty="0">
                <a:effectLst/>
              </a:rPr>
              <a:t>Klarlegge mandatet:</a:t>
            </a:r>
            <a:r>
              <a:rPr lang="nb-NO" sz="2000" b="0" i="0" dirty="0">
                <a:effectLst/>
              </a:rPr>
              <a:t> Lederen bør klargjøre medarbeiderens mandat, og gi dem en klar og tydelig forståelse av hva som er akseptabelt å gjøre og hva som ikke er akseptabelt.</a:t>
            </a:r>
          </a:p>
          <a:p>
            <a:pPr fontAlgn="base"/>
            <a:r>
              <a:rPr lang="nb-NO" sz="2000" b="1" i="0" dirty="0">
                <a:effectLst/>
              </a:rPr>
              <a:t>Følge opp med jevnlige møter:</a:t>
            </a:r>
            <a:r>
              <a:rPr lang="nb-NO" sz="2000" b="0" i="0" dirty="0">
                <a:effectLst/>
              </a:rPr>
              <a:t> Lederen bør følge opp med medarbeideren jevnlig for å sikre at de holder seg innenfor mandatet </a:t>
            </a:r>
          </a:p>
          <a:p>
            <a:pPr fontAlgn="base"/>
            <a:r>
              <a:rPr lang="nb-NO" sz="2000" b="1" i="0" dirty="0">
                <a:effectLst/>
              </a:rPr>
              <a:t>Gi nødvendig opplæring og veiledning: </a:t>
            </a:r>
            <a:r>
              <a:rPr lang="nb-NO" sz="2000" b="0" i="0" dirty="0">
                <a:effectLst/>
              </a:rPr>
              <a:t>Lederen bør sørge for at medarbeideren har den nødvendige opplæringen og veiledningen for å utføre oppgavene sine på en effektiv og trygg måte. </a:t>
            </a:r>
          </a:p>
          <a:p>
            <a:pPr fontAlgn="base"/>
            <a:r>
              <a:rPr lang="nb-NO" sz="2000" b="1" i="0" dirty="0">
                <a:effectLst/>
              </a:rPr>
              <a:t>Sette klare mål og prioriteringer:</a:t>
            </a:r>
            <a:r>
              <a:rPr lang="nb-NO" sz="2000" b="0" i="0" dirty="0">
                <a:effectLst/>
              </a:rPr>
              <a:t> Lederen bør hjelpe medarbeideren med å sette klare mål og prioriteringer, slik at de kan sette søkelys på det som er viktig og unngå å ta på seg oppgaver eller ansvar som kan føre til mulige avvik.</a:t>
            </a:r>
          </a:p>
          <a:p>
            <a:pPr fontAlgn="base"/>
            <a:r>
              <a:rPr lang="nb-NO" sz="2000" b="1" i="0" dirty="0">
                <a:effectLst/>
              </a:rPr>
              <a:t>Gi riktig og konkret autorisasjon:</a:t>
            </a:r>
            <a:r>
              <a:rPr lang="nb-NO" sz="2000" b="0" i="0" dirty="0">
                <a:effectLst/>
              </a:rPr>
              <a:t> Lederen bør sørge for at medarbeideren har riktig autorisasjon til å utføre oppgavene sine og ta på seg ansvar. </a:t>
            </a:r>
            <a:endParaRPr lang="nb-NO" sz="2000" dirty="0"/>
          </a:p>
        </p:txBody>
      </p:sp>
      <p:sp>
        <p:nvSpPr>
          <p:cNvPr id="4" name="TextBox 3">
            <a:extLst>
              <a:ext uri="{FF2B5EF4-FFF2-40B4-BE49-F238E27FC236}">
                <a16:creationId xmlns:a16="http://schemas.microsoft.com/office/drawing/2014/main" id="{2E609CCE-F301-4ADF-AB94-7BAB8F51AFFF}"/>
              </a:ext>
            </a:extLst>
          </p:cNvPr>
          <p:cNvSpPr txBox="1"/>
          <p:nvPr/>
        </p:nvSpPr>
        <p:spPr>
          <a:xfrm>
            <a:off x="600000" y="457497"/>
            <a:ext cx="7920989" cy="365124"/>
          </a:xfrm>
          <a:prstGeom prst="rect">
            <a:avLst/>
          </a:prstGeom>
        </p:spPr>
        <p:txBody>
          <a:bodyPr lIns="0" tIns="0" rIns="0" bIns="0" rtlCol="0">
            <a:normAutofit/>
          </a:bodyPr>
          <a:lstStyle/>
          <a:p>
            <a:pPr>
              <a:lnSpc>
                <a:spcPct val="90000"/>
              </a:lnSpc>
              <a:spcBef>
                <a:spcPts val="1000"/>
              </a:spcBef>
            </a:pPr>
            <a:r>
              <a:rPr lang="nb-NO" sz="1599" kern="1200">
                <a:solidFill>
                  <a:srgbClr val="AFAFAF"/>
                </a:solidFill>
                <a:latin typeface="+mj-lt"/>
                <a:ea typeface="+mn-ea"/>
                <a:cs typeface="+mn-cs"/>
              </a:rPr>
              <a:t>Kilde: </a:t>
            </a:r>
            <a:r>
              <a:rPr lang="nb-NO" sz="1599" kern="1200">
                <a:solidFill>
                  <a:srgbClr val="AFAFAF"/>
                </a:solidFill>
                <a:latin typeface="+mj-lt"/>
                <a:ea typeface="+mn-ea"/>
                <a:cs typeface="+mn-cs"/>
                <a:hlinkClick r:id="rId2">
                  <a:extLst>
                    <a:ext uri="{A12FA001-AC4F-418D-AE19-62706E023703}">
                      <ahyp:hlinkClr xmlns:ahyp="http://schemas.microsoft.com/office/drawing/2018/hyperlinkcolor" val="tx"/>
                    </a:ext>
                  </a:extLst>
                </a:hlinkClick>
              </a:rPr>
              <a:t>Rolleavklaring og lederens ansvar</a:t>
            </a:r>
            <a:endParaRPr lang="nb-NO" sz="1599" kern="1200">
              <a:solidFill>
                <a:srgbClr val="AFAFAF"/>
              </a:solidFill>
              <a:latin typeface="+mj-lt"/>
              <a:ea typeface="+mn-ea"/>
              <a:cs typeface="+mn-cs"/>
            </a:endParaRPr>
          </a:p>
        </p:txBody>
      </p:sp>
    </p:spTree>
    <p:extLst>
      <p:ext uri="{BB962C8B-B14F-4D97-AF65-F5344CB8AC3E}">
        <p14:creationId xmlns:p14="http://schemas.microsoft.com/office/powerpoint/2010/main" val="3441569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8DA4-5A82-687A-00C0-3215960FA933}"/>
              </a:ext>
            </a:extLst>
          </p:cNvPr>
          <p:cNvSpPr>
            <a:spLocks noGrp="1"/>
          </p:cNvSpPr>
          <p:nvPr>
            <p:ph type="title"/>
          </p:nvPr>
        </p:nvSpPr>
        <p:spPr>
          <a:xfrm>
            <a:off x="623888" y="488823"/>
            <a:ext cx="10944225" cy="635889"/>
          </a:xfrm>
        </p:spPr>
        <p:txBody>
          <a:bodyPr anchor="t">
            <a:normAutofit/>
          </a:bodyPr>
          <a:lstStyle/>
          <a:p>
            <a:pPr algn="ctr"/>
            <a:r>
              <a:rPr lang="en-US" dirty="0" err="1"/>
              <a:t>Rolleoverbelastning</a:t>
            </a:r>
            <a:r>
              <a:rPr lang="en-US" dirty="0"/>
              <a:t>: </a:t>
            </a:r>
            <a:r>
              <a:rPr lang="en-US" dirty="0" err="1"/>
              <a:t>Hvor</a:t>
            </a:r>
            <a:r>
              <a:rPr lang="en-US" dirty="0"/>
              <a:t> </a:t>
            </a:r>
            <a:r>
              <a:rPr lang="en-US" dirty="0" err="1"/>
              <a:t>ofte</a:t>
            </a:r>
            <a:r>
              <a:rPr lang="en-US" dirty="0"/>
              <a:t> </a:t>
            </a:r>
            <a:r>
              <a:rPr lang="en-US" dirty="0" err="1"/>
              <a:t>opplever</a:t>
            </a:r>
            <a:r>
              <a:rPr lang="en-US" dirty="0"/>
              <a:t> du at</a:t>
            </a:r>
            <a:endParaRPr lang="nb-NO" dirty="0"/>
          </a:p>
        </p:txBody>
      </p:sp>
      <p:graphicFrame>
        <p:nvGraphicFramePr>
          <p:cNvPr id="5" name="Content Placeholder 2">
            <a:extLst>
              <a:ext uri="{FF2B5EF4-FFF2-40B4-BE49-F238E27FC236}">
                <a16:creationId xmlns:a16="http://schemas.microsoft.com/office/drawing/2014/main" id="{BC98B3FE-5C06-75E4-A6F5-705A4A447018}"/>
              </a:ext>
            </a:extLst>
          </p:cNvPr>
          <p:cNvGraphicFramePr>
            <a:graphicFrameLocks noGrp="1"/>
          </p:cNvGraphicFramePr>
          <p:nvPr>
            <p:ph sz="half" idx="2"/>
            <p:extLst>
              <p:ext uri="{D42A27DB-BD31-4B8C-83A1-F6EECF244321}">
                <p14:modId xmlns:p14="http://schemas.microsoft.com/office/powerpoint/2010/main" val="381567815"/>
              </p:ext>
            </p:extLst>
          </p:nvPr>
        </p:nvGraphicFramePr>
        <p:xfrm>
          <a:off x="623888" y="1258957"/>
          <a:ext cx="10944225" cy="447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724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19405" y="240941"/>
            <a:ext cx="11241255" cy="857251"/>
          </a:xfrm>
        </p:spPr>
        <p:txBody>
          <a:bodyPr>
            <a:noAutofit/>
          </a:bodyPr>
          <a:lstStyle/>
          <a:p>
            <a:pPr>
              <a:defRPr/>
            </a:pPr>
            <a:r>
              <a:rPr lang="nb-NO" sz="3000" dirty="0">
                <a:solidFill>
                  <a:schemeClr val="tx2"/>
                </a:solidFill>
                <a:ea typeface="+mn-ea"/>
                <a:cs typeface="Arial" charset="0"/>
              </a:rPr>
              <a:t>Mangel på tid og ressurser til å utøve ledelse..</a:t>
            </a:r>
            <a:endParaRPr lang="en-US" sz="3000" dirty="0">
              <a:solidFill>
                <a:schemeClr val="tx2"/>
              </a:solidFill>
              <a:ea typeface="+mn-ea"/>
              <a:cs typeface="Arial" charset="0"/>
            </a:endParaRPr>
          </a:p>
        </p:txBody>
      </p:sp>
      <p:pic>
        <p:nvPicPr>
          <p:cNvPr id="3789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215" y="1098192"/>
            <a:ext cx="4116556" cy="384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92" y="1098192"/>
            <a:ext cx="4534436" cy="384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382624"/>
      </p:ext>
    </p:extLst>
  </p:cSld>
  <p:clrMapOvr>
    <a:masterClrMapping/>
  </p:clrMapOvr>
</p:sld>
</file>

<file path=ppt/theme/theme1.xml><?xml version="1.0" encoding="utf-8"?>
<a:theme xmlns:a="http://schemas.openxmlformats.org/drawingml/2006/main" name="Office Theme">
  <a:themeElements>
    <a:clrScheme name="BI fargepalet">
      <a:dk1>
        <a:srgbClr val="000000"/>
      </a:dk1>
      <a:lt1>
        <a:srgbClr val="FFFFFF"/>
      </a:lt1>
      <a:dk2>
        <a:srgbClr val="001B32"/>
      </a:dk2>
      <a:lt2>
        <a:srgbClr val="F7F7E5"/>
      </a:lt2>
      <a:accent1>
        <a:srgbClr val="00457F"/>
      </a:accent1>
      <a:accent2>
        <a:srgbClr val="006AB3"/>
      </a:accent2>
      <a:accent3>
        <a:srgbClr val="18B1FF"/>
      </a:accent3>
      <a:accent4>
        <a:srgbClr val="CFE8F8"/>
      </a:accent4>
      <a:accent5>
        <a:srgbClr val="9B9083"/>
      </a:accent5>
      <a:accent6>
        <a:srgbClr val="C5C0B8"/>
      </a:accent6>
      <a:hlink>
        <a:srgbClr val="C5A769"/>
      </a:hlink>
      <a:folHlink>
        <a:srgbClr val="EFE9E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A59BD85-8CDA-4CD9-BFA2-219B77E7C5BF}" vid="{6D129FB2-5D44-47A5-A71D-B45FE177F0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d3d769d3-09d4-43d3-bb5f-29fb52366a91">3CXDC52ARNQY-1626693367-6</_dlc_DocId>
    <_dlc_DocIdUrl xmlns="d3d769d3-09d4-43d3-bb5f-29fb52366a91">
      <Url>https://biedu.sharepoint.com/sites/Templates/_layouts/15/DocIdRedir.aspx?ID=3CXDC52ARNQY-1626693367-6</Url>
      <Description>3CXDC52ARNQY-1626693367-6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2FEA85C88FB0CB4FB99477A6C4B9C114" ma:contentTypeVersion="4" ma:contentTypeDescription="Create a new document." ma:contentTypeScope="" ma:versionID="2a6739363119e4e7dc1f3405c77c004d">
  <xsd:schema xmlns:xsd="http://www.w3.org/2001/XMLSchema" xmlns:xs="http://www.w3.org/2001/XMLSchema" xmlns:p="http://schemas.microsoft.com/office/2006/metadata/properties" xmlns:ns2="d3d769d3-09d4-43d3-bb5f-29fb52366a91" xmlns:ns3="7414670d-10f8-4eaa-b4fd-a38537151b4e" targetNamespace="http://schemas.microsoft.com/office/2006/metadata/properties" ma:root="true" ma:fieldsID="7890aadc83282ac5b81626c8fa62c32e" ns2:_="" ns3:_="">
    <xsd:import namespace="d3d769d3-09d4-43d3-bb5f-29fb52366a91"/>
    <xsd:import namespace="7414670d-10f8-4eaa-b4fd-a38537151b4e"/>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d769d3-09d4-43d3-bb5f-29fb52366a9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414670d-10f8-4eaa-b4fd-a38537151b4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0A5983-DDC5-4CC6-8411-449BD52F500A}">
  <ds:schemaRefs>
    <ds:schemaRef ds:uri="http://schemas.microsoft.com/sharepoint/v3/contenttype/forms"/>
  </ds:schemaRefs>
</ds:datastoreItem>
</file>

<file path=customXml/itemProps2.xml><?xml version="1.0" encoding="utf-8"?>
<ds:datastoreItem xmlns:ds="http://schemas.openxmlformats.org/officeDocument/2006/customXml" ds:itemID="{4105A169-01D3-449C-9536-90C5C1463D57}">
  <ds:schemaRefs>
    <ds:schemaRef ds:uri="http://schemas.microsoft.com/office/2006/metadata/properties"/>
    <ds:schemaRef ds:uri="http://schemas.microsoft.com/office/infopath/2007/PartnerControls"/>
    <ds:schemaRef ds:uri="d3d769d3-09d4-43d3-bb5f-29fb52366a91"/>
  </ds:schemaRefs>
</ds:datastoreItem>
</file>

<file path=customXml/itemProps3.xml><?xml version="1.0" encoding="utf-8"?>
<ds:datastoreItem xmlns:ds="http://schemas.openxmlformats.org/officeDocument/2006/customXml" ds:itemID="{9F2C927B-F058-437B-A23A-A69DB6EC1347}">
  <ds:schemaRefs>
    <ds:schemaRef ds:uri="http://schemas.microsoft.com/sharepoint/events"/>
  </ds:schemaRefs>
</ds:datastoreItem>
</file>

<file path=customXml/itemProps4.xml><?xml version="1.0" encoding="utf-8"?>
<ds:datastoreItem xmlns:ds="http://schemas.openxmlformats.org/officeDocument/2006/customXml" ds:itemID="{CE33E15F-D1A9-43B5-94FD-1069A8A982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d769d3-09d4-43d3-bb5f-29fb52366a91"/>
    <ds:schemaRef ds:uri="7414670d-10f8-4eaa-b4fd-a38537151b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641a79b-5684-4ff8-89b0-3b715ae642f9}" enabled="1" method="Privileged" siteId="{adee44b2-91fc-40f1-abdd-9cc29351b5fd}" removed="0"/>
</clbl:labelList>
</file>

<file path=docProps/app.xml><?xml version="1.0" encoding="utf-8"?>
<Properties xmlns="http://schemas.openxmlformats.org/officeDocument/2006/extended-properties" xmlns:vt="http://schemas.openxmlformats.org/officeDocument/2006/docPropsVTypes">
  <Template>BI_mal_enkel_ny</Template>
  <TotalTime>9454</TotalTime>
  <Words>3589</Words>
  <Application>Microsoft Macintosh PowerPoint</Application>
  <PresentationFormat>Widescreen</PresentationFormat>
  <Paragraphs>257</Paragraphs>
  <Slides>49</Slides>
  <Notes>0</Notes>
  <HiddenSlides>7</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49</vt:i4>
      </vt:variant>
    </vt:vector>
  </HeadingPairs>
  <TitlesOfParts>
    <vt:vector size="55" baseType="lpstr">
      <vt:lpstr>ＭＳ Ｐゴシック</vt:lpstr>
      <vt:lpstr>Arial</vt:lpstr>
      <vt:lpstr>Calibri</vt:lpstr>
      <vt:lpstr>Gill Sans MT</vt:lpstr>
      <vt:lpstr>Trebuchet MS</vt:lpstr>
      <vt:lpstr>Office Theme</vt:lpstr>
      <vt:lpstr>Bli en fremragende leder  Professor Øyvind Lund Martinsen Professor Anders Dysvik</vt:lpstr>
      <vt:lpstr>Hva skal til for å utvikle seg i retning av å bli en fremragende leder?</vt:lpstr>
      <vt:lpstr>Lederjobben</vt:lpstr>
      <vt:lpstr>Hvordan utforske og definere eget handlingsrom – med tanke på bærekraftig bruk av menneskelige ressurser, produktivitet, innovasjon og læring?</vt:lpstr>
      <vt:lpstr>Avklar mandatet</vt:lpstr>
      <vt:lpstr>Rollesikkerhet</vt:lpstr>
      <vt:lpstr>Etterspør avklaring fra de over deg – og gjør det samme for de under deg</vt:lpstr>
      <vt:lpstr>Rolleoverbelastning: Hvor ofte opplever du at</vt:lpstr>
      <vt:lpstr>Mangel på tid og ressurser til å utøve ledelse..</vt:lpstr>
      <vt:lpstr>Strategier for å håndtere press</vt:lpstr>
      <vt:lpstr>Vær din egen rollemodell</vt:lpstr>
      <vt:lpstr>PowerPoint-presentasjon</vt:lpstr>
      <vt:lpstr>PowerPoint-presentasjon</vt:lpstr>
      <vt:lpstr>Hva er ledelse?  Hvorfor bry seg om ledelse?</vt:lpstr>
      <vt:lpstr>Ledelse</vt:lpstr>
      <vt:lpstr>Ledelse, klassisk definisjon</vt:lpstr>
      <vt:lpstr>Hva legger man i begrepet ledereffektivitet?</vt:lpstr>
      <vt:lpstr>Teorier om ledelse</vt:lpstr>
      <vt:lpstr>Integrerende perspektiv på god ledelse: Gary Yukls tre meta-kategorier</vt:lpstr>
      <vt:lpstr>Du må også lære fleksibilitet i de tre væremåtene</vt:lpstr>
      <vt:lpstr>Hva må du som leder til enhver tid vurdere i forhold til dine reaksjoner og din væremåte?</vt:lpstr>
      <vt:lpstr>Er ledelse viktig?</vt:lpstr>
      <vt:lpstr>PowerPoint-presentasjon</vt:lpstr>
      <vt:lpstr>PowerPoint-presentasjon</vt:lpstr>
      <vt:lpstr>PowerPoint-presentasjon</vt:lpstr>
      <vt:lpstr>Meta-analyser med relevans for endrings-, oppgave- og relasjonsorientert ledelse</vt:lpstr>
      <vt:lpstr>Hvordan gå frem for å lære seg de tre sidene ved ledelse?  Kunnskaper om god ledelse Variasjon i lederutviklingsaktivitetene On the job training Tilbakemeldinger</vt:lpstr>
      <vt:lpstr>Leadership Training Design, Delivery, and Implementation: A Meta-Analysis  Lacarenca et al. 2017</vt:lpstr>
      <vt:lpstr>Bakgrunn og formål</vt:lpstr>
      <vt:lpstr>Resultater</vt:lpstr>
      <vt:lpstr>Evidensbaserte råd 1</vt:lpstr>
      <vt:lpstr>Evidensbaserte råd 2</vt:lpstr>
      <vt:lpstr>Tilbakemeldinger på egen ledelse er viktig for å utvikle seg. Det kan være nyttig å vite hvordan egen ledelse blir sett på av andre.</vt:lpstr>
      <vt:lpstr>Tilbakemeldinger på egen ledelse: fra medarbeiderne?</vt:lpstr>
      <vt:lpstr>Flerkildevurderinger -360</vt:lpstr>
      <vt:lpstr>Å jobbe med coacher og mentorer</vt:lpstr>
      <vt:lpstr>Utfordre deg selv</vt:lpstr>
      <vt:lpstr>Hvordan tak i det som hindrer deg i å være effektiv?  Hvordan jobbe med skyggesidene?</vt:lpstr>
      <vt:lpstr>Vil det ledere gjør, men som de ikke legger merke til, spille noen rolle?</vt:lpstr>
      <vt:lpstr>Eksempler på slike mønstre</vt:lpstr>
      <vt:lpstr>Hva kan gjøres? Selvobservasjon fra teori om selvledelse</vt:lpstr>
      <vt:lpstr>Refleksjon er viktig – men refleksjon uten en plan? After Event Reviews</vt:lpstr>
      <vt:lpstr>Vær også klar for en åpenbaring!</vt:lpstr>
      <vt:lpstr>PowerPoint-presentasjon</vt:lpstr>
      <vt:lpstr>Bygg et mestringsklima rundt deg</vt:lpstr>
      <vt:lpstr>Bygg et mestringsklima rundt deg II</vt:lpstr>
      <vt:lpstr>Endring av vaner…..</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Dysvik, Anders</dc:creator>
  <cp:lastModifiedBy>Martinsen, Øyvind Lund</cp:lastModifiedBy>
  <cp:revision>79</cp:revision>
  <dcterms:created xsi:type="dcterms:W3CDTF">2025-08-07T05:49:18Z</dcterms:created>
  <dcterms:modified xsi:type="dcterms:W3CDTF">2025-08-28T07:30:25Z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0x0101002FEA85C88FB0CB4FB99477A6C4B9C114</vt:lpwstr>
  </property>
  <property fmtid="{D5CDD505-2E9C-101B-9397-08002B2CF9AE}" pid="3" name="_dlc_DocIdItemGuid">
    <vt:lpwstr>d0ec374e-6bdf-4cd4-8ac9-cdde66d34571</vt:lpwstr>
  </property>
</Properties>
</file>