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6" r:id="rId7"/>
    <p:sldId id="279" r:id="rId8"/>
    <p:sldId id="267" r:id="rId9"/>
    <p:sldId id="286" r:id="rId10"/>
    <p:sldId id="273" r:id="rId11"/>
    <p:sldId id="268" r:id="rId12"/>
    <p:sldId id="269" r:id="rId13"/>
    <p:sldId id="281" r:id="rId14"/>
    <p:sldId id="285" r:id="rId15"/>
    <p:sldId id="282" r:id="rId16"/>
    <p:sldId id="277" r:id="rId17"/>
    <p:sldId id="278" r:id="rId18"/>
    <p:sldId id="287" r:id="rId19"/>
    <p:sldId id="272" r:id="rId20"/>
    <p:sldId id="283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C12AB-C874-4909-B9B1-ACCEA3924E43}" v="1" dt="2024-12-03T13:31:33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/>
  </p:normalViewPr>
  <p:slideViewPr>
    <p:cSldViewPr snapToGrid="0" snapToObjects="1" showGuides="1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ch, Greta" userId="abacdadb-911f-4e53-b773-900a9ba1a986" providerId="ADAL" clId="{0ECC12AB-C874-4909-B9B1-ACCEA3924E43}"/>
    <pc:docChg chg="custSel addSld modSld sldOrd">
      <pc:chgData name="Koch, Greta" userId="abacdadb-911f-4e53-b773-900a9ba1a986" providerId="ADAL" clId="{0ECC12AB-C874-4909-B9B1-ACCEA3924E43}" dt="2024-12-03T13:31:59.795" v="8" actId="14100"/>
      <pc:docMkLst>
        <pc:docMk/>
      </pc:docMkLst>
      <pc:sldChg chg="modSp add mod ord">
        <pc:chgData name="Koch, Greta" userId="abacdadb-911f-4e53-b773-900a9ba1a986" providerId="ADAL" clId="{0ECC12AB-C874-4909-B9B1-ACCEA3924E43}" dt="2024-12-03T13:31:59.795" v="8" actId="14100"/>
        <pc:sldMkLst>
          <pc:docMk/>
          <pc:sldMk cId="738968164" sldId="256"/>
        </pc:sldMkLst>
        <pc:spChg chg="mod">
          <ac:chgData name="Koch, Greta" userId="abacdadb-911f-4e53-b773-900a9ba1a986" providerId="ADAL" clId="{0ECC12AB-C874-4909-B9B1-ACCEA3924E43}" dt="2024-12-03T13:31:59.795" v="8" actId="14100"/>
          <ac:spMkLst>
            <pc:docMk/>
            <pc:sldMk cId="738968164" sldId="256"/>
            <ac:spMk id="3" creationId="{3E26791E-4D44-F8CE-D2CF-2F1AB23076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Grafer%20til%20presentasjoner%20klimaregnskap%202017-2023%20pr.%2004.03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%20pr.%2004.04.2024%20inkl.%20utveksling%202017-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Copy%20of%20Handelsh&#248;yskolen%20BI%20Klimaregnskap%202023%20(00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iras.sharepoint.com/sites/41400215/Shared%20Documents/Working%20area/Saksfremlegg%20til%20TNT%20-%20Ledelsens%20gjennomgang%202022/Ledelsens%20gjennomgang%20av%20Milj&#248;fyrt&#229;rn%202022%20-%20Statistikk%20og%20resulta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%20pr.%2004.04.2024%20inkl.%20utveksling%202017-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Grafer%20til%20presentasjoner%20klimaregnskap%202017-2023%20pr.%2004.03.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Grafer%20til%20presentasjoner%20klimaregnskap%202017-2023%20pr.%2004.03.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Copy%20of%20Ledelsens%20gjennomgang%20Milj&#248;fyrt&#229;rn%20for%202023%20-%20Klimaregnskap%2014.03.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%20pr.%2004.04.2024%20inkl.%20utveksling%202017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%20pr.%2004.04.2024%20inkl.%20utveksling%202017-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iedu.sharepoint.com/sites/FIN-SustainableCampusFacility/Shared%20Documents/Stab/B&#230;rekraft-Milj&#248;/Presentasjoner/TMT%2008.04.2024%20Klimaregnskap%20underlag%20og%20grafer%20pr.%2004.04.2024%20inkl.%20utveksling%202017-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49-46AB-A639-B93672FA111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49-46AB-A639-B93672FA111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49-46AB-A639-B93672FA11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'[Grafer til presentasjoner klimaregnskap 2017-2023 pr. 04.03.2024.xlsx]Sheet1'!$X$34:$Z$34</c:f>
              <c:strCache>
                <c:ptCount val="3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</c:strCache>
            </c:strRef>
          </c:cat>
          <c:val>
            <c:numRef>
              <c:f>'[Grafer til presentasjoner klimaregnskap 2017-2023 pr. 04.03.2024.xlsx]Sheet1'!$X$35:$Z$35</c:f>
              <c:numCache>
                <c:formatCode>0%</c:formatCode>
                <c:ptCount val="3"/>
                <c:pt idx="0">
                  <c:v>0</c:v>
                </c:pt>
                <c:pt idx="1">
                  <c:v>0.04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49-46AB-A639-B93672FA111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grafer.xlsx]Business travel!PivotTable6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Ansatte flyreiser og hotell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'Business travel'!$B$78:$B$79</c:f>
              <c:strCache>
                <c:ptCount val="1"/>
                <c:pt idx="0">
                  <c:v>e) Hotell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'Business travel'!$A$80:$A$86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travel'!$B$80:$B$86</c:f>
              <c:numCache>
                <c:formatCode>General</c:formatCode>
                <c:ptCount val="7"/>
                <c:pt idx="0">
                  <c:v>81.400000000000006</c:v>
                </c:pt>
                <c:pt idx="1">
                  <c:v>68.900000000000006</c:v>
                </c:pt>
                <c:pt idx="2">
                  <c:v>114.69999999999999</c:v>
                </c:pt>
                <c:pt idx="3">
                  <c:v>20.6</c:v>
                </c:pt>
                <c:pt idx="4">
                  <c:v>14.600000000000001</c:v>
                </c:pt>
                <c:pt idx="5">
                  <c:v>48.8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D-4847-87CA-689F3E5EC173}"/>
            </c:ext>
          </c:extLst>
        </c:ser>
        <c:ser>
          <c:idx val="1"/>
          <c:order val="1"/>
          <c:tx>
            <c:strRef>
              <c:f>'Business travel'!$C$78:$C$79</c:f>
              <c:strCache>
                <c:ptCount val="1"/>
                <c:pt idx="0">
                  <c:v>d) Resten av verden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'Business travel'!$A$80:$A$86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travel'!$C$80:$C$86</c:f>
              <c:numCache>
                <c:formatCode>General</c:formatCode>
                <c:ptCount val="7"/>
                <c:pt idx="0">
                  <c:v>942.1</c:v>
                </c:pt>
                <c:pt idx="1">
                  <c:v>987.6</c:v>
                </c:pt>
                <c:pt idx="2">
                  <c:v>981.3</c:v>
                </c:pt>
                <c:pt idx="3">
                  <c:v>165.8</c:v>
                </c:pt>
                <c:pt idx="4">
                  <c:v>19.3</c:v>
                </c:pt>
                <c:pt idx="5">
                  <c:v>522</c:v>
                </c:pt>
                <c:pt idx="6">
                  <c:v>1070.4000000000001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D-4847-87CA-689F3E5EC173}"/>
            </c:ext>
          </c:extLst>
        </c:ser>
        <c:ser>
          <c:idx val="2"/>
          <c:order val="2"/>
          <c:tx>
            <c:strRef>
              <c:f>'Business travel'!$D$78:$D$79</c:f>
              <c:strCache>
                <c:ptCount val="1"/>
                <c:pt idx="0">
                  <c:v>c) Resten av Europa (inkl. Resten av Norden fra 2019)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'Business travel'!$A$80:$A$86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travel'!$D$80:$D$86</c:f>
              <c:numCache>
                <c:formatCode>General</c:formatCode>
                <c:ptCount val="7"/>
                <c:pt idx="0">
                  <c:v>340.5</c:v>
                </c:pt>
                <c:pt idx="1">
                  <c:v>179.4</c:v>
                </c:pt>
                <c:pt idx="2">
                  <c:v>253.4</c:v>
                </c:pt>
                <c:pt idx="3">
                  <c:v>35.799999999999997</c:v>
                </c:pt>
                <c:pt idx="4">
                  <c:v>33.700000000000003</c:v>
                </c:pt>
                <c:pt idx="5">
                  <c:v>232.5</c:v>
                </c:pt>
                <c:pt idx="6">
                  <c:v>306.3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D-4847-87CA-689F3E5EC173}"/>
            </c:ext>
          </c:extLst>
        </c:ser>
        <c:ser>
          <c:idx val="3"/>
          <c:order val="3"/>
          <c:tx>
            <c:strRef>
              <c:f>'Business travel'!$E$78:$E$79</c:f>
              <c:strCache>
                <c:ptCount val="1"/>
                <c:pt idx="0">
                  <c:v>b) Norden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'Business travel'!$A$80:$A$86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travel'!$E$80:$E$86</c:f>
              <c:numCache>
                <c:formatCode>General</c:formatCode>
                <c:ptCount val="7"/>
                <c:pt idx="0">
                  <c:v>278.2</c:v>
                </c:pt>
                <c:pt idx="1">
                  <c:v>407.4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D-4847-87CA-689F3E5EC173}"/>
            </c:ext>
          </c:extLst>
        </c:ser>
        <c:ser>
          <c:idx val="4"/>
          <c:order val="4"/>
          <c:tx>
            <c:strRef>
              <c:f>'Business travel'!$F$78:$F$79</c:f>
              <c:strCache>
                <c:ptCount val="1"/>
                <c:pt idx="0">
                  <c:v>a) Innenlands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'Business travel'!$A$80:$A$86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travel'!$F$80:$F$86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308.8</c:v>
                </c:pt>
                <c:pt idx="3">
                  <c:v>81.900000000000006</c:v>
                </c:pt>
                <c:pt idx="4">
                  <c:v>74.599999999999994</c:v>
                </c:pt>
                <c:pt idx="5">
                  <c:v>181.1</c:v>
                </c:pt>
                <c:pt idx="6">
                  <c:v>238.2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D-4847-87CA-689F3E5EC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61200"/>
        <c:axId val="1926416832"/>
      </c:barChart>
      <c:catAx>
        <c:axId val="845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6416832"/>
        <c:crosses val="autoZero"/>
        <c:auto val="1"/>
        <c:lblAlgn val="ctr"/>
        <c:lblOffset val="100"/>
        <c:noMultiLvlLbl val="0"/>
      </c:catAx>
      <c:valAx>
        <c:axId val="19264168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586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 pr. 04.04.2024 inkl. utveksling 2017-2019.xlsx]Business travel!PivotTable7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Studenter flyreiser og hotell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877288429532454E-2"/>
          <c:y val="8.0222085055528455E-2"/>
          <c:w val="0.58255461302522149"/>
          <c:h val="0.829777174628904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'Business travel'!$B$118:$B$119</c:f>
              <c:strCache>
                <c:ptCount val="1"/>
                <c:pt idx="0">
                  <c:v>e) Hotell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'Business travel'!$A$120:$A$127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travel'!$B$120:$B$127</c:f>
              <c:numCache>
                <c:formatCode>General</c:formatCode>
                <c:ptCount val="7"/>
                <c:pt idx="0">
                  <c:v>0</c:v>
                </c:pt>
                <c:pt idx="1">
                  <c:v>25.8</c:v>
                </c:pt>
                <c:pt idx="2">
                  <c:v>81.400000000000006</c:v>
                </c:pt>
                <c:pt idx="3">
                  <c:v>52.2</c:v>
                </c:pt>
                <c:pt idx="4">
                  <c:v>13.200000000000001</c:v>
                </c:pt>
                <c:pt idx="5">
                  <c:v>48.199999999999989</c:v>
                </c:pt>
                <c:pt idx="6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E-47C4-BE62-8F46B2247E5A}"/>
            </c:ext>
          </c:extLst>
        </c:ser>
        <c:ser>
          <c:idx val="1"/>
          <c:order val="1"/>
          <c:tx>
            <c:strRef>
              <c:f>'Business travel'!$C$118:$C$119</c:f>
              <c:strCache>
                <c:ptCount val="1"/>
                <c:pt idx="0">
                  <c:v>d) Resten av verden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'Business travel'!$A$120:$A$127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travel'!$C$120:$C$127</c:f>
              <c:numCache>
                <c:formatCode>General</c:formatCode>
                <c:ptCount val="7"/>
                <c:pt idx="0">
                  <c:v>231.07297069999998</c:v>
                </c:pt>
                <c:pt idx="1">
                  <c:v>470.18465087999999</c:v>
                </c:pt>
                <c:pt idx="2">
                  <c:v>455.76540799999998</c:v>
                </c:pt>
                <c:pt idx="3">
                  <c:v>503.9</c:v>
                </c:pt>
                <c:pt idx="4">
                  <c:v>177</c:v>
                </c:pt>
                <c:pt idx="5">
                  <c:v>600</c:v>
                </c:pt>
                <c:pt idx="6">
                  <c:v>1247.7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E-47C4-BE62-8F46B2247E5A}"/>
            </c:ext>
          </c:extLst>
        </c:ser>
        <c:ser>
          <c:idx val="2"/>
          <c:order val="2"/>
          <c:tx>
            <c:strRef>
              <c:f>'Business travel'!$D$118:$D$119</c:f>
              <c:strCache>
                <c:ptCount val="1"/>
                <c:pt idx="0">
                  <c:v>c) Resten av Europa (inkl. Resten av Norden fra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'Business travel'!$A$120:$A$127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travel'!$D$120:$D$127</c:f>
              <c:numCache>
                <c:formatCode>General</c:formatCode>
                <c:ptCount val="7"/>
                <c:pt idx="0">
                  <c:v>668.19062913480002</c:v>
                </c:pt>
                <c:pt idx="1">
                  <c:v>662.85617199440003</c:v>
                </c:pt>
                <c:pt idx="2">
                  <c:v>713.34336907599993</c:v>
                </c:pt>
                <c:pt idx="3">
                  <c:v>128.4</c:v>
                </c:pt>
                <c:pt idx="4">
                  <c:v>265.90000000000003</c:v>
                </c:pt>
                <c:pt idx="5">
                  <c:v>422.1</c:v>
                </c:pt>
                <c:pt idx="6">
                  <c:v>551.29999999999995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E-47C4-BE62-8F46B2247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310272"/>
        <c:axId val="839801008"/>
      </c:barChart>
      <c:catAx>
        <c:axId val="8303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9801008"/>
        <c:crosses val="autoZero"/>
        <c:auto val="1"/>
        <c:lblAlgn val="ctr"/>
        <c:lblOffset val="100"/>
        <c:noMultiLvlLbl val="0"/>
      </c:catAx>
      <c:valAx>
        <c:axId val="8398010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03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33333333333331"/>
          <c:y val="0.33333151064450284"/>
          <c:w val="0.33333333333333331"/>
          <c:h val="0.45268627879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Handelshøyskolen BI Klimaregnskap 2023 (002).xlsx]Mat!PivotTable8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Mat!$B$7:$B$8</c:f>
              <c:strCache>
                <c:ptCount val="1"/>
                <c:pt idx="0">
                  <c:v>Kroa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Mat!$B$9:$B$16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C-4587-9FED-DB4E08494D9B}"/>
            </c:ext>
          </c:extLst>
        </c:ser>
        <c:ser>
          <c:idx val="1"/>
          <c:order val="1"/>
          <c:tx>
            <c:strRef>
              <c:f>Mat!$C$7:$C$8</c:f>
              <c:strCache>
                <c:ptCount val="1"/>
                <c:pt idx="0">
                  <c:v>Kiosk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Mat!$C$9:$C$16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80.500000000000014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C-4587-9FED-DB4E08494D9B}"/>
            </c:ext>
          </c:extLst>
        </c:ser>
        <c:ser>
          <c:idx val="2"/>
          <c:order val="2"/>
          <c:tx>
            <c:strRef>
              <c:f>Mat!$D$7:$D$8</c:f>
              <c:strCache>
                <c:ptCount val="1"/>
                <c:pt idx="0">
                  <c:v>Foodcourt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Mat!$D$9:$D$16</c:f>
              <c:numCache>
                <c:formatCode>General</c:formatCode>
                <c:ptCount val="7"/>
                <c:pt idx="0">
                  <c:v>1219.4000000000001</c:v>
                </c:pt>
                <c:pt idx="1">
                  <c:v>424.4</c:v>
                </c:pt>
                <c:pt idx="2">
                  <c:v>849.5</c:v>
                </c:pt>
                <c:pt idx="3">
                  <c:v>274.60000000000002</c:v>
                </c:pt>
                <c:pt idx="4">
                  <c:v>153.5</c:v>
                </c:pt>
                <c:pt idx="5">
                  <c:v>238.9</c:v>
                </c:pt>
                <c:pt idx="6">
                  <c:v>254.90000000000003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6C-4587-9FED-DB4E08494D9B}"/>
            </c:ext>
          </c:extLst>
        </c:ser>
        <c:ser>
          <c:idx val="3"/>
          <c:order val="3"/>
          <c:tx>
            <c:strRef>
              <c:f>Mat!$E$7:$E$8</c:f>
              <c:strCache>
                <c:ptCount val="1"/>
                <c:pt idx="0">
                  <c:v>Coffee shop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Mat!$E$9:$E$16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46.300000000000004</c:v>
                </c:pt>
                <c:pt idx="5">
                  <c:v>57.199999999999996</c:v>
                </c:pt>
                <c:pt idx="6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6C-4587-9FED-DB4E08494D9B}"/>
            </c:ext>
          </c:extLst>
        </c:ser>
        <c:ser>
          <c:idx val="4"/>
          <c:order val="4"/>
          <c:tx>
            <c:strRef>
              <c:f>Mat!$F$7:$F$8</c:f>
              <c:strCache>
                <c:ptCount val="1"/>
                <c:pt idx="0">
                  <c:v>Chaqwa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Mat!$F$9:$F$16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6.9999999999999982</c:v>
                </c:pt>
                <c:pt idx="5">
                  <c:v>19.100000000000001</c:v>
                </c:pt>
                <c:pt idx="6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6C-4587-9FED-DB4E08494D9B}"/>
            </c:ext>
          </c:extLst>
        </c:ser>
        <c:ser>
          <c:idx val="5"/>
          <c:order val="5"/>
          <c:tx>
            <c:strRef>
              <c:f>Mat!$G$7:$G$8</c:f>
              <c:strCache>
                <c:ptCount val="1"/>
                <c:pt idx="0">
                  <c:v>Catering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Mat!$G$9:$G$16</c:f>
              <c:numCache>
                <c:formatCode>General</c:formatCode>
                <c:ptCount val="7"/>
                <c:pt idx="0">
                  <c:v>0</c:v>
                </c:pt>
                <c:pt idx="1">
                  <c:v>116.89999999999999</c:v>
                </c:pt>
                <c:pt idx="2">
                  <c:v>78.599999999999994</c:v>
                </c:pt>
                <c:pt idx="3">
                  <c:v>24</c:v>
                </c:pt>
                <c:pt idx="4">
                  <c:v>52.300000000000004</c:v>
                </c:pt>
                <c:pt idx="5">
                  <c:v>80.900000000000006</c:v>
                </c:pt>
                <c:pt idx="6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6C-4587-9FED-DB4E08494D9B}"/>
            </c:ext>
          </c:extLst>
        </c:ser>
        <c:ser>
          <c:idx val="6"/>
          <c:order val="6"/>
          <c:tx>
            <c:strRef>
              <c:f>Mat!$H$7:$H$8</c:f>
              <c:strCache>
                <c:ptCount val="1"/>
                <c:pt idx="0">
                  <c:v>A7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Mat!$A$9:$A$16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Mat!$H$9:$H$16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27.8</c:v>
                </c:pt>
                <c:pt idx="4">
                  <c:v>42.000000000000014</c:v>
                </c:pt>
                <c:pt idx="5">
                  <c:v>54.699999999999996</c:v>
                </c:pt>
                <c:pt idx="6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6C-4587-9FED-DB4E08494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716320"/>
        <c:axId val="905166336"/>
      </c:barChart>
      <c:catAx>
        <c:axId val="19167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5166336"/>
        <c:crosses val="autoZero"/>
        <c:auto val="1"/>
        <c:lblAlgn val="ctr"/>
        <c:lblOffset val="100"/>
        <c:noMultiLvlLbl val="0"/>
      </c:catAx>
      <c:valAx>
        <c:axId val="9051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671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grafer.xlsx]Pendling!PivotTable3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Pendling!$B$4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Pendling!$A$5:$A$12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Pendling!$B$5:$B$12</c:f>
              <c:numCache>
                <c:formatCode>#,##0</c:formatCode>
                <c:ptCount val="7"/>
                <c:pt idx="0">
                  <c:v>3444</c:v>
                </c:pt>
                <c:pt idx="1">
                  <c:v>2356.9</c:v>
                </c:pt>
                <c:pt idx="2">
                  <c:v>1917.2000000000003</c:v>
                </c:pt>
                <c:pt idx="3">
                  <c:v>256.5</c:v>
                </c:pt>
                <c:pt idx="4">
                  <c:v>1020.0000000000001</c:v>
                </c:pt>
                <c:pt idx="5">
                  <c:v>980.2</c:v>
                </c:pt>
                <c:pt idx="6">
                  <c:v>1861.5999999999997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A-44C1-AC8C-66270667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14925375"/>
        <c:axId val="1214599935"/>
      </c:barChart>
      <c:catAx>
        <c:axId val="121492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4599935"/>
        <c:crosses val="autoZero"/>
        <c:auto val="1"/>
        <c:lblAlgn val="ctr"/>
        <c:lblOffset val="100"/>
        <c:noMultiLvlLbl val="0"/>
      </c:catAx>
      <c:valAx>
        <c:axId val="1214599935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tonn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49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'[TMT 08.04.2024 Klimaregnskap underlag og grafer.xlsx]Pendling'!$K$3</c:f>
              <c:strCache>
                <c:ptCount val="1"/>
                <c:pt idx="0">
                  <c:v>Ansatte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'[TMT 08.04.2024 Klimaregnskap underlag og grafer.xlsx]Pendling'!$L$2:$R$2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'[TMT 08.04.2024 Klimaregnskap underlag og grafer.xlsx]Pendling'!$L$3:$R$3</c:f>
              <c:numCache>
                <c:formatCode>General</c:formatCode>
                <c:ptCount val="7"/>
                <c:pt idx="0">
                  <c:v>216.4</c:v>
                </c:pt>
                <c:pt idx="1">
                  <c:v>2356.9</c:v>
                </c:pt>
                <c:pt idx="2">
                  <c:v>191.3</c:v>
                </c:pt>
                <c:pt idx="3">
                  <c:v>45.8</c:v>
                </c:pt>
                <c:pt idx="4">
                  <c:v>66.400000000000006</c:v>
                </c:pt>
                <c:pt idx="5">
                  <c:v>75.900000000000006</c:v>
                </c:pt>
                <c:pt idx="6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3-46EA-92B6-6231DD141450}"/>
            </c:ext>
          </c:extLst>
        </c:ser>
        <c:ser>
          <c:idx val="1"/>
          <c:order val="1"/>
          <c:tx>
            <c:strRef>
              <c:f>'[TMT 08.04.2024 Klimaregnskap underlag og grafer.xlsx]Pendling'!$K$4</c:f>
              <c:strCache>
                <c:ptCount val="1"/>
                <c:pt idx="0">
                  <c:v>Studenter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'[TMT 08.04.2024 Klimaregnskap underlag og grafer.xlsx]Pendling'!$L$2:$R$2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'[TMT 08.04.2024 Klimaregnskap underlag og grafer.xlsx]Pendling'!$L$4:$R$4</c:f>
              <c:numCache>
                <c:formatCode>General</c:formatCode>
                <c:ptCount val="7"/>
                <c:pt idx="0">
                  <c:v>3227.5</c:v>
                </c:pt>
                <c:pt idx="2">
                  <c:v>1725.9</c:v>
                </c:pt>
                <c:pt idx="3">
                  <c:v>210.7</c:v>
                </c:pt>
                <c:pt idx="4">
                  <c:v>953.6</c:v>
                </c:pt>
                <c:pt idx="5">
                  <c:v>904.2</c:v>
                </c:pt>
                <c:pt idx="6">
                  <c:v>1776.2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3-46EA-92B6-6231DD14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915296"/>
        <c:axId val="464183552"/>
      </c:barChart>
      <c:catAx>
        <c:axId val="4619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4183552"/>
        <c:crosses val="autoZero"/>
        <c:auto val="1"/>
        <c:lblAlgn val="ctr"/>
        <c:lblOffset val="100"/>
        <c:noMultiLvlLbl val="0"/>
      </c:catAx>
      <c:valAx>
        <c:axId val="4641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19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'[TMT 08.04.2024 Klimaregnskap underlag og grafer.xlsx]Pendling'!$F$28</c:f>
              <c:strCache>
                <c:ptCount val="1"/>
                <c:pt idx="0">
                  <c:v>Buss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5ADFFB-2BC5-4F11-B217-3F531EA9CF9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993-48BC-924B-E1ED247B98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D8E403-0CBB-4F19-BBFE-B23F749DE9D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993-48BC-924B-E1ED247B9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grafer.xlsx]Pendling'!$G$28:$H$28</c:f>
              <c:numCache>
                <c:formatCode>#,##0</c:formatCode>
                <c:ptCount val="2"/>
                <c:pt idx="0" formatCode="General">
                  <c:v>27.2</c:v>
                </c:pt>
                <c:pt idx="1">
                  <c:v>399366.1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grafer.xlsx]Pendling'!$I$28:$J$28</c15:f>
                <c15:dlblRangeCache>
                  <c:ptCount val="2"/>
                  <c:pt idx="0">
                    <c:v>32%</c:v>
                  </c:pt>
                  <c:pt idx="1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4993-48BC-924B-E1ED247B9805}"/>
            </c:ext>
          </c:extLst>
        </c:ser>
        <c:ser>
          <c:idx val="1"/>
          <c:order val="1"/>
          <c:tx>
            <c:strRef>
              <c:f>'[TMT 08.04.2024 Klimaregnskap underlag og grafer.xlsx]Pendling'!$F$29</c:f>
              <c:strCache>
                <c:ptCount val="1"/>
                <c:pt idx="0">
                  <c:v>Elbil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7B462D-DD29-46D0-8939-ACC3B82D22ED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993-48BC-924B-E1ED247B98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3872F5-C504-4CA3-9EA5-AC9B5D336D7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93-48BC-924B-E1ED247B9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grafer.xlsx]Pendling'!$G$29:$H$29</c:f>
              <c:numCache>
                <c:formatCode>#,##0</c:formatCode>
                <c:ptCount val="2"/>
                <c:pt idx="0" formatCode="General">
                  <c:v>9.6999999999999993</c:v>
                </c:pt>
                <c:pt idx="1">
                  <c:v>1821385.3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grafer.xlsx]Pendling'!$I$29:$J$29</c15:f>
                <c15:dlblRangeCache>
                  <c:ptCount val="2"/>
                  <c:pt idx="0">
                    <c:v>11%</c:v>
                  </c:pt>
                  <c:pt idx="1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93-48BC-924B-E1ED247B9805}"/>
            </c:ext>
          </c:extLst>
        </c:ser>
        <c:ser>
          <c:idx val="2"/>
          <c:order val="2"/>
          <c:tx>
            <c:strRef>
              <c:f>'[TMT 08.04.2024 Klimaregnskap underlag og grafer.xlsx]Pendling'!$F$30</c:f>
              <c:strCache>
                <c:ptCount val="1"/>
                <c:pt idx="0">
                  <c:v>Elsykkel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grafer.xlsx]Pendling'!$G$30:$H$30</c:f>
              <c:numCache>
                <c:formatCode>#,##0</c:formatCode>
                <c:ptCount val="2"/>
                <c:pt idx="0" formatCode="General">
                  <c:v>0</c:v>
                </c:pt>
                <c:pt idx="1">
                  <c:v>74823.399999999994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93-48BC-924B-E1ED247B9805}"/>
            </c:ext>
          </c:extLst>
        </c:ser>
        <c:ser>
          <c:idx val="3"/>
          <c:order val="3"/>
          <c:tx>
            <c:strRef>
              <c:f>'[TMT 08.04.2024 Klimaregnskap underlag og grafer.xlsx]Pendling'!$F$31</c:f>
              <c:strCache>
                <c:ptCount val="1"/>
                <c:pt idx="0">
                  <c:v>Ferge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grafer.xlsx]Pendling'!$G$31:$H$31</c:f>
              <c:numCache>
                <c:formatCode>#,##0</c:formatCode>
                <c:ptCount val="2"/>
                <c:pt idx="0" formatCode="General">
                  <c:v>0.1</c:v>
                </c:pt>
                <c:pt idx="1">
                  <c:v>6187.8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93-48BC-924B-E1ED247B9805}"/>
            </c:ext>
          </c:extLst>
        </c:ser>
        <c:ser>
          <c:idx val="4"/>
          <c:order val="4"/>
          <c:tx>
            <c:strRef>
              <c:f>'[TMT 08.04.2024 Klimaregnskap underlag og grafer.xlsx]Pendling'!$F$32</c:f>
              <c:strCache>
                <c:ptCount val="1"/>
                <c:pt idx="0">
                  <c:v>Fossilbil, inkl. hybrid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6F26F8-8444-40B4-B21F-FFC8732DE651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993-48BC-924B-E1ED247B98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7C0161-5048-447C-9B76-2A85079CB66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993-48BC-924B-E1ED247B9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grafer.xlsx]Pendling'!$G$32:$H$32</c:f>
              <c:numCache>
                <c:formatCode>#,##0</c:formatCode>
                <c:ptCount val="2"/>
                <c:pt idx="0" formatCode="General">
                  <c:v>36.700000000000003</c:v>
                </c:pt>
                <c:pt idx="1">
                  <c:v>537756.6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grafer.xlsx]Pendling'!$I$32:$J$32</c15:f>
                <c15:dlblRangeCache>
                  <c:ptCount val="2"/>
                  <c:pt idx="0">
                    <c:v>43%</c:v>
                  </c:pt>
                  <c:pt idx="1">
                    <c:v>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4993-48BC-924B-E1ED247B9805}"/>
            </c:ext>
          </c:extLst>
        </c:ser>
        <c:ser>
          <c:idx val="5"/>
          <c:order val="5"/>
          <c:tx>
            <c:strRef>
              <c:f>'[TMT 08.04.2024 Klimaregnskap underlag og grafer.xlsx]Pendling'!$F$33</c:f>
              <c:strCache>
                <c:ptCount val="1"/>
                <c:pt idx="0">
                  <c:v>Motorsykkel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grafer.xlsx]Pendling'!$G$33:$H$33</c:f>
              <c:numCache>
                <c:formatCode>#,##0</c:formatCode>
                <c:ptCount val="2"/>
                <c:pt idx="0" formatCode="General">
                  <c:v>2.7</c:v>
                </c:pt>
                <c:pt idx="1">
                  <c:v>32426.6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93-48BC-924B-E1ED247B9805}"/>
            </c:ext>
          </c:extLst>
        </c:ser>
        <c:ser>
          <c:idx val="6"/>
          <c:order val="6"/>
          <c:tx>
            <c:strRef>
              <c:f>'[TMT 08.04.2024 Klimaregnskap underlag og grafer.xlsx]Pendling'!$F$34</c:f>
              <c:strCache>
                <c:ptCount val="1"/>
                <c:pt idx="0">
                  <c:v>T-bane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2C3566-2CBD-4B4F-AC73-44D2ED9BD6D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993-48BC-924B-E1ED247B98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494783-9DB1-4F83-B7EF-121C62D864E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993-48BC-924B-E1ED247B9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grafer.xlsx]Pendling'!$G$34:$H$34</c:f>
              <c:numCache>
                <c:formatCode>#,##0</c:formatCode>
                <c:ptCount val="2"/>
                <c:pt idx="0" formatCode="General">
                  <c:v>9</c:v>
                </c:pt>
                <c:pt idx="1">
                  <c:v>1611242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grafer.xlsx]Pendling'!$I$34:$J$34</c15:f>
                <c15:dlblRangeCache>
                  <c:ptCount val="2"/>
                  <c:pt idx="0">
                    <c:v>11%</c:v>
                  </c:pt>
                  <c:pt idx="1">
                    <c:v>36%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4993-48BC-924B-E1ED247B9805}"/>
            </c:ext>
          </c:extLst>
        </c:ser>
        <c:ser>
          <c:idx val="7"/>
          <c:order val="7"/>
          <c:tx>
            <c:strRef>
              <c:f>Pendling!#REF!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grafer.xlsx]Pendling'!$G$27:$H$27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Pendling!#REF!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993-48BC-924B-E1ED247B9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863471"/>
        <c:axId val="1493232575"/>
      </c:barChart>
      <c:catAx>
        <c:axId val="124686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3232575"/>
        <c:crosses val="autoZero"/>
        <c:auto val="1"/>
        <c:lblAlgn val="ctr"/>
        <c:lblOffset val="100"/>
        <c:noMultiLvlLbl val="0"/>
      </c:catAx>
      <c:valAx>
        <c:axId val="1493232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86347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'[TMT 08.04.2024 Klimaregnskap underlag og grafer.xlsx]Pendling'!$F$44</c:f>
              <c:strCache>
                <c:ptCount val="1"/>
                <c:pt idx="0">
                  <c:v>Buss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591F14-0730-4482-BE80-F55AD459B80D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651-4DA1-BBB5-434B1768D8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513F92-9443-4338-9664-4E90E031370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651-4DA1-BBB5-434B1768D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grafer.xlsx]Pendling'!$G$44:$H$44</c:f>
              <c:numCache>
                <c:formatCode>#,##0</c:formatCode>
                <c:ptCount val="2"/>
                <c:pt idx="0" formatCode="General">
                  <c:v>1136.9000000000001</c:v>
                </c:pt>
                <c:pt idx="1">
                  <c:v>16718913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grafer.xlsx]Pendling'!$I$44:$J$44</c15:f>
                <c15:dlblRangeCache>
                  <c:ptCount val="2"/>
                  <c:pt idx="0">
                    <c:v>64%</c:v>
                  </c:pt>
                  <c:pt idx="1">
                    <c:v>27%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2651-4DA1-BBB5-434B1768D87C}"/>
            </c:ext>
          </c:extLst>
        </c:ser>
        <c:ser>
          <c:idx val="1"/>
          <c:order val="1"/>
          <c:tx>
            <c:strRef>
              <c:f>'[TMT 08.04.2024 Klimaregnskap underlag og grafer.xlsx]Pendling'!$F$45</c:f>
              <c:strCache>
                <c:ptCount val="1"/>
                <c:pt idx="0">
                  <c:v>Elbil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BAF81C-D32D-4C0F-8976-B33D6EB5DDF7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651-4DA1-BBB5-434B1768D8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419869-0A03-4203-A34B-71E1D116CC7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51-4DA1-BBB5-434B1768D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grafer.xlsx]Pendling'!$G$45:$H$45</c:f>
              <c:numCache>
                <c:formatCode>#,##0</c:formatCode>
                <c:ptCount val="2"/>
                <c:pt idx="0" formatCode="General">
                  <c:v>27.6</c:v>
                </c:pt>
                <c:pt idx="1">
                  <c:v>5198501.5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grafer.xlsx]Pendling'!$I$45:$J$45</c15:f>
                <c15:dlblRangeCache>
                  <c:ptCount val="2"/>
                  <c:pt idx="0">
                    <c:v>2%</c:v>
                  </c:pt>
                  <c:pt idx="1">
                    <c:v>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51-4DA1-BBB5-434B1768D87C}"/>
            </c:ext>
          </c:extLst>
        </c:ser>
        <c:ser>
          <c:idx val="2"/>
          <c:order val="2"/>
          <c:tx>
            <c:strRef>
              <c:f>'[TMT 08.04.2024 Klimaregnskap underlag og grafer.xlsx]Pendling'!$F$46</c:f>
              <c:strCache>
                <c:ptCount val="1"/>
                <c:pt idx="0">
                  <c:v>Elsykkel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grafer.xlsx]Pendling'!$G$46:$H$46</c:f>
              <c:numCache>
                <c:formatCode>#,##0</c:formatCode>
                <c:ptCount val="2"/>
                <c:pt idx="0" formatCode="General">
                  <c:v>0.1</c:v>
                </c:pt>
                <c:pt idx="1">
                  <c:v>154687.4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1-4DA1-BBB5-434B1768D87C}"/>
            </c:ext>
          </c:extLst>
        </c:ser>
        <c:ser>
          <c:idx val="3"/>
          <c:order val="3"/>
          <c:tx>
            <c:strRef>
              <c:f>'[TMT 08.04.2024 Klimaregnskap underlag og grafer.xlsx]Pendling'!$F$47</c:f>
              <c:strCache>
                <c:ptCount val="1"/>
                <c:pt idx="0">
                  <c:v>Ferge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grafer.xlsx]Pendling'!$G$47:$H$47</c:f>
              <c:numCache>
                <c:formatCode>#,##0</c:formatCode>
                <c:ptCount val="2"/>
                <c:pt idx="0" formatCode="General">
                  <c:v>14.5</c:v>
                </c:pt>
                <c:pt idx="1">
                  <c:v>776340.7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51-4DA1-BBB5-434B1768D87C}"/>
            </c:ext>
          </c:extLst>
        </c:ser>
        <c:ser>
          <c:idx val="4"/>
          <c:order val="4"/>
          <c:tx>
            <c:strRef>
              <c:f>'[TMT 08.04.2024 Klimaregnskap underlag og grafer.xlsx]Pendling'!$F$48</c:f>
              <c:strCache>
                <c:ptCount val="1"/>
                <c:pt idx="0">
                  <c:v>Fossilbil, inkl. hybridbil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E951DA-1A88-4E4A-8BDD-1BBAA55EA88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651-4DA1-BBB5-434B1768D8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1F3DCA-EFBC-4C23-A0C9-485FC4FFFBD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651-4DA1-BBB5-434B1768D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grafer.xlsx]Pendling'!$G$48:$H$48</c:f>
              <c:numCache>
                <c:formatCode>#,##0</c:formatCode>
                <c:ptCount val="2"/>
                <c:pt idx="0" formatCode="General">
                  <c:v>376.8</c:v>
                </c:pt>
                <c:pt idx="1">
                  <c:v>5529173.7000000002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grafer.xlsx]Pendling'!$I$48:$J$48</c15:f>
                <c15:dlblRangeCache>
                  <c:ptCount val="2"/>
                  <c:pt idx="0">
                    <c:v>21%</c:v>
                  </c:pt>
                  <c:pt idx="1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651-4DA1-BBB5-434B1768D87C}"/>
            </c:ext>
          </c:extLst>
        </c:ser>
        <c:ser>
          <c:idx val="5"/>
          <c:order val="5"/>
          <c:tx>
            <c:strRef>
              <c:f>'[TMT 08.04.2024 Klimaregnskap underlag og grafer.xlsx]Pendling'!$F$49</c:f>
              <c:strCache>
                <c:ptCount val="1"/>
                <c:pt idx="0">
                  <c:v>Motorsykkel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grafer.xlsx]Pendling'!$G$49:$H$49</c:f>
              <c:numCache>
                <c:formatCode>#,##0</c:formatCode>
                <c:ptCount val="2"/>
                <c:pt idx="0" formatCode="General">
                  <c:v>28.2</c:v>
                </c:pt>
                <c:pt idx="1">
                  <c:v>339157.3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51-4DA1-BBB5-434B1768D87C}"/>
            </c:ext>
          </c:extLst>
        </c:ser>
        <c:ser>
          <c:idx val="6"/>
          <c:order val="6"/>
          <c:tx>
            <c:strRef>
              <c:f>'[TMT 08.04.2024 Klimaregnskap underlag og grafer.xlsx]Pendling'!$F$50</c:f>
              <c:strCache>
                <c:ptCount val="1"/>
                <c:pt idx="0">
                  <c:v>T-bane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BE6A9B-7CED-4D5D-837B-095DF3B2BE03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651-4DA1-BBB5-434B1768D8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728A58-FBE5-45CB-9E86-84826F9D881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651-4DA1-BBB5-434B1768D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'[TMT 08.04.2024 Klimaregnskap underlag og grafer.xlsx]Pendling'!$G$50:$H$50</c:f>
              <c:numCache>
                <c:formatCode>#,##0</c:formatCode>
                <c:ptCount val="2"/>
                <c:pt idx="0" formatCode="General">
                  <c:v>192.1</c:v>
                </c:pt>
                <c:pt idx="1">
                  <c:v>34305978.399999999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'[TMT 08.04.2024 Klimaregnskap underlag og grafer.xlsx]Pendling'!$I$50:$J$50</c15:f>
                <c15:dlblRangeCache>
                  <c:ptCount val="2"/>
                  <c:pt idx="0">
                    <c:v>11%</c:v>
                  </c:pt>
                  <c:pt idx="1">
                    <c:v>54%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2651-4DA1-BBB5-434B1768D87C}"/>
            </c:ext>
          </c:extLst>
        </c:ser>
        <c:ser>
          <c:idx val="7"/>
          <c:order val="7"/>
          <c:tx>
            <c:strRef>
              <c:f>Pendling!#REF!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'[TMT 08.04.2024 Klimaregnskap underlag og grafer.xlsx]Pendling'!$G$43:$H$43</c:f>
              <c:strCache>
                <c:ptCount val="2"/>
                <c:pt idx="0">
                  <c:v>tCO2e</c:v>
                </c:pt>
                <c:pt idx="1">
                  <c:v>Km</c:v>
                </c:pt>
              </c:strCache>
            </c:strRef>
          </c:cat>
          <c:val>
            <c:numRef>
              <c:f>Pendling!#REF!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51-4DA1-BBB5-434B1768D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9195231"/>
        <c:axId val="1646540047"/>
      </c:barChart>
      <c:catAx>
        <c:axId val="1599195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6540047"/>
        <c:crosses val="autoZero"/>
        <c:auto val="1"/>
        <c:lblAlgn val="ctr"/>
        <c:lblOffset val="100"/>
        <c:noMultiLvlLbl val="0"/>
      </c:catAx>
      <c:valAx>
        <c:axId val="1646540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919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[Ledelsens gjennomgang av Miljøfyrtårn 2022 - Statistikk og resultater.xlsx]Scope 1,2,3!PivotTable1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 pr. 04.04.2024 inkl. utveksling 2017-2019.xlsx]Klimaregnskapet oversikt!PivotTable9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82C8D27-1044-454E-951A-0BE52C55FA79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703F30E-0AC9-440F-A09E-38C668BE41B9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9F2F469-852F-4446-ACE7-205042664989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BDFCAD5-6138-43EA-8EFB-D850782ADAC1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6E74D9C-5001-4AF6-B416-00B8F87BF43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BAE8158-77F9-4522-AE92-8C6C3E376D30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D3D8E01-6BBF-4A9C-BF20-296696A80FF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6713953-D036-461D-B428-4364C1EDBF5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722A32-3D82-41A1-9788-F121C6A3818F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BDF4CB6-248C-4198-B2B7-2CD9414B130E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0B6EF2C-3CBC-4D4A-9F50-5AA8F4C6E08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75A80DF-F670-4954-893A-9FC4E42BFA8C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B8E16A3-6F7C-44ED-83A8-FB656008A955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F35AA8-FFC8-4270-A7B4-30EF86E4689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B9D287F-B429-4DE8-BA4C-5F6AF0CC14F0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15C7971-3386-4C3F-8194-A7DF50E8508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3C54BEA-2179-4254-8FD7-FEFDB894ABC8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4906200-E166-4277-AA3E-65AD111DB526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7.5223793254504318E-2"/>
          <c:y val="4.1856724760724551E-2"/>
          <c:w val="0.88242877524642582"/>
          <c:h val="0.84381289494731104"/>
        </c:manualLayout>
      </c:layout>
      <c:lineChart>
        <c:grouping val="standard"/>
        <c:varyColors val="0"/>
        <c:ser>
          <c:idx val="0"/>
          <c:order val="0"/>
          <c:tx>
            <c:strRef>
              <c:f>'[TMT 08.04.2024 Klimaregnskap underlag og grafer pr. 04.04.2024 inkl. utveksling 2017-2019.xlsx]Klimaregnskapet oversikt'!$C$41:$C$47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4-4180-A6A8-98F28D54C80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D4-4180-A6A8-98F28D54C80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D4-4180-A6A8-98F28D54C80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D4-4180-A6A8-98F28D54C80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D4-4180-A6A8-98F28D54C80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D4-4180-A6A8-98F28D54C80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D4-4180-A6A8-98F28D54C80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9825E18-BB37-469E-ACCE-75AF6CE8A92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4D4-4180-A6A8-98F28D54C8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D4-4180-A6A8-98F28D54C8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D09FE6-F2B7-45A4-94CD-118E1AF3042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4D4-4180-A6A8-98F28D54C8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A3AE86-70DF-4AE9-9FF2-CB0F3B5C081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4D4-4180-A6A8-98F28D54C8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87B8DEA-1DBD-4CB8-9E32-E92E357BEBE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4D4-4180-A6A8-98F28D54C80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E0D082-9B84-4452-8A83-06D190D8ABF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4D4-4180-A6A8-98F28D54C80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E6F433E-355D-44D8-A46C-C4647594312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4D4-4180-A6A8-98F28D54C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'[TMT 08.04.2024 Klimaregnskap underlag og grafer pr. 04.04.2024 inkl. utveksling 2017-2019.xlsx]Klimaregnskapet oversikt'!$C$41:$C$47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'[TMT 08.04.2024 Klimaregnskap underlag og grafer pr. 04.04.2024 inkl. utveksling 2017-2019.xlsx]Klimaregnskapet oversikt'!$C$41:$C$47</c:f>
              <c:numCache>
                <c:formatCode>General</c:formatCode>
                <c:ptCount val="7"/>
                <c:pt idx="0">
                  <c:v>8536.1635998347992</c:v>
                </c:pt>
                <c:pt idx="1">
                  <c:v>6825.1408228743994</c:v>
                </c:pt>
                <c:pt idx="2">
                  <c:v>6621.1087770760005</c:v>
                </c:pt>
                <c:pt idx="3">
                  <c:v>2326.9999999999995</c:v>
                </c:pt>
                <c:pt idx="4">
                  <c:v>2611.4999999999995</c:v>
                </c:pt>
                <c:pt idx="5">
                  <c:v>4134.699999999998</c:v>
                </c:pt>
                <c:pt idx="6">
                  <c:v>6594.9999999999964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'[TMT 08.04.2024 Klimaregnskap underlag og grafer pr. 04.04.2024 inkl. utveksling 2017-2019.xlsx]Klimaregnskapet oversikt'!$C$41:$C$47</c15:f>
                <c15:dlblRangeCache>
                  <c:ptCount val="7"/>
                  <c:pt idx="0">
                    <c:v>0%</c:v>
                  </c:pt>
                  <c:pt idx="1">
                    <c:v>-20%</c:v>
                  </c:pt>
                  <c:pt idx="2">
                    <c:v>-22%</c:v>
                  </c:pt>
                  <c:pt idx="3">
                    <c:v>-73%</c:v>
                  </c:pt>
                  <c:pt idx="4">
                    <c:v>-69%</c:v>
                  </c:pt>
                  <c:pt idx="5">
                    <c:v>-52%</c:v>
                  </c:pt>
                  <c:pt idx="6">
                    <c:v>-23%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74D4-4180-A6A8-98F28D54C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251248"/>
        <c:axId val="906681024"/>
      </c:lineChart>
      <c:catAx>
        <c:axId val="19152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6681024"/>
        <c:crosses val="autoZero"/>
        <c:auto val="1"/>
        <c:lblAlgn val="ctr"/>
        <c:lblOffset val="100"/>
        <c:noMultiLvlLbl val="0"/>
      </c:catAx>
      <c:valAx>
        <c:axId val="90668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25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 CLIMATE ACCOUNTING</a:t>
            </a:r>
            <a:r>
              <a:rPr lang="en-US" baseline="0"/>
              <a:t> (TCO2E)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7976485548002155"/>
          <c:y val="0.24800230257979472"/>
          <c:w val="0.56096737907761518"/>
          <c:h val="0.645804491967433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61-459A-8958-43B57BE36A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61-459A-8958-43B57BE36A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61-459A-8958-43B57BE36A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61-459A-8958-43B57BE36A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61-459A-8958-43B57BE36A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61-459A-8958-43B57BE36A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561-459A-8958-43B57BE36A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61-459A-8958-43B57BE36A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561-459A-8958-43B57BE36A8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561-459A-8958-43B57BE36A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'[Grafer til presentasjoner klimaregnskap 2017-2023 pr. 04.03.2024.xlsx]Sheet1'!$AJ$3:$AN$3</c:f>
              <c:strCache>
                <c:ptCount val="5"/>
                <c:pt idx="0">
                  <c:v>Business travel</c:v>
                </c:pt>
                <c:pt idx="1">
                  <c:v>Cantine</c:v>
                </c:pt>
                <c:pt idx="2">
                  <c:v>Commuting</c:v>
                </c:pt>
                <c:pt idx="3">
                  <c:v>Energy consumption</c:v>
                </c:pt>
                <c:pt idx="4">
                  <c:v>Other</c:v>
                </c:pt>
              </c:strCache>
            </c:strRef>
          </c:cat>
          <c:val>
            <c:numRef>
              <c:f>'[Grafer til presentasjoner klimaregnskap 2017-2023 pr. 04.03.2024.xlsx]Sheet1'!$AJ$4:$AN$4</c:f>
              <c:numCache>
                <c:formatCode>0%</c:formatCode>
                <c:ptCount val="5"/>
                <c:pt idx="0">
                  <c:v>0.30160143391009947</c:v>
                </c:pt>
                <c:pt idx="1">
                  <c:v>0.14285212216351731</c:v>
                </c:pt>
                <c:pt idx="2">
                  <c:v>0.40345122479820994</c:v>
                </c:pt>
                <c:pt idx="3">
                  <c:v>7.6252621220463668E-2</c:v>
                </c:pt>
                <c:pt idx="4">
                  <c:v>7.5842597907709669E-2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61-459A-8958-43B57BE36A8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 CLIMATE ACCOUNTING (TCO2E)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1568288746515382"/>
          <c:y val="0.23050706527602019"/>
          <c:w val="0.56861524918080897"/>
          <c:h val="0.654608976953257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13-4D26-B285-23191866E8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13-4D26-B285-23191866E8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13-4D26-B285-23191866E8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13-4D26-B285-23191866E8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13-4D26-B285-23191866E8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113-4D26-B285-23191866E8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113-4D26-B285-23191866E8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113-4D26-B285-23191866E8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113-4D26-B285-23191866E8E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113-4D26-B285-23191866E8E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'[Grafer til presentasjoner klimaregnskap 2017-2023 pr. 04.03.2024.xlsx]Sheet1'!$AB$3:$AF$3</c:f>
              <c:strCache>
                <c:ptCount val="5"/>
                <c:pt idx="0">
                  <c:v>Business travel</c:v>
                </c:pt>
                <c:pt idx="1">
                  <c:v>Cantine</c:v>
                </c:pt>
                <c:pt idx="2">
                  <c:v>Commuting</c:v>
                </c:pt>
                <c:pt idx="3">
                  <c:v>Energy consumption</c:v>
                </c:pt>
                <c:pt idx="4">
                  <c:v>Other</c:v>
                </c:pt>
              </c:strCache>
            </c:strRef>
          </c:cat>
          <c:val>
            <c:numRef>
              <c:f>'[Grafer til presentasjoner klimaregnskap 2017-2023 pr. 04.03.2024.xlsx]Sheet1'!$AB$4:$AF$4</c:f>
              <c:numCache>
                <c:formatCode>0%</c:formatCode>
                <c:ptCount val="5"/>
                <c:pt idx="0">
                  <c:v>0.5413305840257141</c:v>
                </c:pt>
                <c:pt idx="1">
                  <c:v>8.0341439747710588E-2</c:v>
                </c:pt>
                <c:pt idx="2">
                  <c:v>0.28224877190854508</c:v>
                </c:pt>
                <c:pt idx="3">
                  <c:v>3.9677967129601546E-2</c:v>
                </c:pt>
                <c:pt idx="4">
                  <c:v>5.6401237188428786E-2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13-4D26-B285-23191866E8E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Ledelsens gjennomgang Miljøfyrtårn for 2023 - Klimaregnskap 14.03.2024.xlsx]scope 2!PivotTable1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'scope 2'!$B$3:$B$4</c:f>
              <c:strCache>
                <c:ptCount val="1"/>
                <c:pt idx="0">
                  <c:v>Elektrisitet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'scope 2'!$A$5:$A$12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'scope 2'!$B$5:$B$12</c:f>
              <c:numCache>
                <c:formatCode>General</c:formatCode>
                <c:ptCount val="7"/>
                <c:pt idx="0">
                  <c:v>437.70000000000005</c:v>
                </c:pt>
                <c:pt idx="1">
                  <c:v>301.89999999999998</c:v>
                </c:pt>
                <c:pt idx="2">
                  <c:v>282.79999999999995</c:v>
                </c:pt>
                <c:pt idx="3">
                  <c:v>249.4</c:v>
                </c:pt>
                <c:pt idx="4">
                  <c:v>220.8</c:v>
                </c:pt>
                <c:pt idx="5">
                  <c:v>203.3</c:v>
                </c:pt>
                <c:pt idx="6">
                  <c:v>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3-459F-8782-276981BF010E}"/>
            </c:ext>
          </c:extLst>
        </c:ser>
        <c:ser>
          <c:idx val="1"/>
          <c:order val="1"/>
          <c:tx>
            <c:strRef>
              <c:f>'scope 2'!$C$3:$C$4</c:f>
              <c:strCache>
                <c:ptCount val="1"/>
                <c:pt idx="0">
                  <c:v>Varme/kjøling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'scope 2'!$A$5:$A$12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'scope 2'!$C$5:$C$12</c:f>
              <c:numCache>
                <c:formatCode>General</c:formatCode>
                <c:ptCount val="7"/>
                <c:pt idx="0">
                  <c:v>289.59999999999997</c:v>
                </c:pt>
                <c:pt idx="1">
                  <c:v>309.60000000000002</c:v>
                </c:pt>
                <c:pt idx="2">
                  <c:v>213.7</c:v>
                </c:pt>
                <c:pt idx="3">
                  <c:v>108.9</c:v>
                </c:pt>
                <c:pt idx="4">
                  <c:v>74.5</c:v>
                </c:pt>
                <c:pt idx="5">
                  <c:v>66.099999999999994</c:v>
                </c:pt>
                <c:pt idx="6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3-459F-8782-276981BF0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5248368"/>
        <c:axId val="1926417824"/>
      </c:barChart>
      <c:catAx>
        <c:axId val="19152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6417824"/>
        <c:crosses val="autoZero"/>
        <c:auto val="1"/>
        <c:lblAlgn val="ctr"/>
        <c:lblOffset val="100"/>
        <c:noMultiLvlLbl val="0"/>
      </c:catAx>
      <c:valAx>
        <c:axId val="19264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2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 pr. 04.04.2024 inkl. utveksling 2017-2019.xlsx]Sum scope 3!PivotTable2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 scope 3'!$B$7:$B$8</c:f>
              <c:strCache>
                <c:ptCount val="1"/>
                <c:pt idx="0">
                  <c:v>Water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3'!$B$9:$B$16</c:f>
              <c:numCache>
                <c:formatCode>General</c:formatCode>
                <c:ptCount val="7"/>
                <c:pt idx="0">
                  <c:v>7.4</c:v>
                </c:pt>
                <c:pt idx="1">
                  <c:v>9.6</c:v>
                </c:pt>
                <c:pt idx="2">
                  <c:v>8.8000000000000007</c:v>
                </c:pt>
                <c:pt idx="3">
                  <c:v>4.9000000000000004</c:v>
                </c:pt>
                <c:pt idx="4">
                  <c:v>2.4</c:v>
                </c:pt>
                <c:pt idx="5">
                  <c:v>3.6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2-4BE5-BA03-B16E7AC8B314}"/>
            </c:ext>
          </c:extLst>
        </c:ser>
        <c:ser>
          <c:idx val="1"/>
          <c:order val="1"/>
          <c:tx>
            <c:strRef>
              <c:f>'Sum scope 3'!$C$7:$C$8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3'!$C$9:$C$16</c:f>
              <c:numCache>
                <c:formatCode>General</c:formatCode>
                <c:ptCount val="7"/>
                <c:pt idx="0">
                  <c:v>150.99999999999997</c:v>
                </c:pt>
                <c:pt idx="1">
                  <c:v>113.69999999999997</c:v>
                </c:pt>
                <c:pt idx="2">
                  <c:v>72.399999999999977</c:v>
                </c:pt>
                <c:pt idx="3">
                  <c:v>42.699999999999996</c:v>
                </c:pt>
                <c:pt idx="4">
                  <c:v>64.800000000000011</c:v>
                </c:pt>
                <c:pt idx="5">
                  <c:v>80</c:v>
                </c:pt>
                <c:pt idx="6">
                  <c:v>91.899999999999963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2-4BE5-BA03-B16E7AC8B314}"/>
            </c:ext>
          </c:extLst>
        </c:ser>
        <c:ser>
          <c:idx val="2"/>
          <c:order val="2"/>
          <c:tx>
            <c:strRef>
              <c:f>'Sum scope 3'!$D$7:$D$8</c:f>
              <c:strCache>
                <c:ptCount val="1"/>
                <c:pt idx="0">
                  <c:v>Student commuting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3'!$D$9:$D$16</c:f>
              <c:numCache>
                <c:formatCode>General</c:formatCode>
                <c:ptCount val="7"/>
                <c:pt idx="0">
                  <c:v>3227.5</c:v>
                </c:pt>
                <c:pt idx="1">
                  <c:v>0</c:v>
                </c:pt>
                <c:pt idx="2">
                  <c:v>1725.8999999999996</c:v>
                </c:pt>
                <c:pt idx="3">
                  <c:v>210.7</c:v>
                </c:pt>
                <c:pt idx="4">
                  <c:v>953.6</c:v>
                </c:pt>
                <c:pt idx="5">
                  <c:v>904.2</c:v>
                </c:pt>
                <c:pt idx="6">
                  <c:v>1776.1999999999998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2-4BE5-BA03-B16E7AC8B314}"/>
            </c:ext>
          </c:extLst>
        </c:ser>
        <c:ser>
          <c:idx val="3"/>
          <c:order val="3"/>
          <c:tx>
            <c:strRef>
              <c:f>'Sum scope 3'!$E$7:$E$8</c:f>
              <c:strCache>
                <c:ptCount val="1"/>
                <c:pt idx="0">
                  <c:v>Purchased goods and services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3'!$E$9:$E$16</c:f>
              <c:numCache>
                <c:formatCode>General</c:formatCode>
                <c:ptCount val="7"/>
                <c:pt idx="0">
                  <c:v>19.5</c:v>
                </c:pt>
                <c:pt idx="1">
                  <c:v>20.5</c:v>
                </c:pt>
                <c:pt idx="2">
                  <c:v>19.800000000000004</c:v>
                </c:pt>
                <c:pt idx="3">
                  <c:v>16.5</c:v>
                </c:pt>
                <c:pt idx="4">
                  <c:v>19.399999999999999</c:v>
                </c:pt>
                <c:pt idx="5">
                  <c:v>7.8</c:v>
                </c:pt>
                <c:pt idx="6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2-4BE5-BA03-B16E7AC8B314}"/>
            </c:ext>
          </c:extLst>
        </c:ser>
        <c:ser>
          <c:idx val="4"/>
          <c:order val="4"/>
          <c:tx>
            <c:strRef>
              <c:f>'Sum scope 3'!$F$7:$F$8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3'!$F$9:$F$16</c:f>
              <c:numCache>
                <c:formatCode>General</c:formatCode>
                <c:ptCount val="7"/>
                <c:pt idx="0">
                  <c:v>49.3</c:v>
                </c:pt>
                <c:pt idx="1">
                  <c:v>32.700000000000003</c:v>
                </c:pt>
                <c:pt idx="2">
                  <c:v>31.2</c:v>
                </c:pt>
                <c:pt idx="3">
                  <c:v>9.3000000000000007</c:v>
                </c:pt>
                <c:pt idx="4">
                  <c:v>5.5</c:v>
                </c:pt>
                <c:pt idx="5">
                  <c:v>9.3000000000000007</c:v>
                </c:pt>
                <c:pt idx="6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2-4BE5-BA03-B16E7AC8B314}"/>
            </c:ext>
          </c:extLst>
        </c:ser>
        <c:ser>
          <c:idx val="5"/>
          <c:order val="5"/>
          <c:tx>
            <c:strRef>
              <c:f>'Sum scope 3'!$G$7:$G$8</c:f>
              <c:strCache>
                <c:ptCount val="1"/>
                <c:pt idx="0">
                  <c:v>Office supplies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3'!$G$9:$G$16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72-4BE5-BA03-B16E7AC8B314}"/>
            </c:ext>
          </c:extLst>
        </c:ser>
        <c:ser>
          <c:idx val="6"/>
          <c:order val="6"/>
          <c:tx>
            <c:strRef>
              <c:f>'Sum scope 3'!$H$7:$H$8</c:f>
              <c:strCache>
                <c:ptCount val="1"/>
                <c:pt idx="0">
                  <c:v>Kroa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3'!$H$9:$H$16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72-4BE5-BA03-B16E7AC8B314}"/>
            </c:ext>
          </c:extLst>
        </c:ser>
        <c:ser>
          <c:idx val="7"/>
          <c:order val="7"/>
          <c:tx>
            <c:strRef>
              <c:f>'Sum scope 3'!$I$7:$I$8</c:f>
              <c:strCache>
                <c:ptCount val="1"/>
                <c:pt idx="0">
                  <c:v>Kiosk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3'!$I$9:$I$16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80.500000000000014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72-4BE5-BA03-B16E7AC8B314}"/>
            </c:ext>
          </c:extLst>
        </c:ser>
        <c:ser>
          <c:idx val="8"/>
          <c:order val="8"/>
          <c:tx>
            <c:strRef>
              <c:f>'Sum scope 3'!$J$7:$J$8</c:f>
              <c:strCache>
                <c:ptCount val="1"/>
                <c:pt idx="0">
                  <c:v>Foodcourt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3'!$J$9:$J$16</c:f>
              <c:numCache>
                <c:formatCode>General</c:formatCode>
                <c:ptCount val="7"/>
                <c:pt idx="0">
                  <c:v>1219.4000000000001</c:v>
                </c:pt>
                <c:pt idx="1">
                  <c:v>424.4</c:v>
                </c:pt>
                <c:pt idx="2">
                  <c:v>849.5</c:v>
                </c:pt>
                <c:pt idx="3">
                  <c:v>274.60000000000002</c:v>
                </c:pt>
                <c:pt idx="4">
                  <c:v>153.5</c:v>
                </c:pt>
                <c:pt idx="5">
                  <c:v>238.89999999999992</c:v>
                </c:pt>
                <c:pt idx="6">
                  <c:v>254.89999999999992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72-4BE5-BA03-B16E7AC8B314}"/>
            </c:ext>
          </c:extLst>
        </c:ser>
        <c:ser>
          <c:idx val="9"/>
          <c:order val="9"/>
          <c:tx>
            <c:strRef>
              <c:f>'Sum scope 3'!$K$7:$K$8</c:f>
              <c:strCache>
                <c:ptCount val="1"/>
                <c:pt idx="0">
                  <c:v>Employee commuting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3'!$K$9:$K$16</c:f>
              <c:numCache>
                <c:formatCode>General</c:formatCode>
                <c:ptCount val="7"/>
                <c:pt idx="0">
                  <c:v>216.5</c:v>
                </c:pt>
                <c:pt idx="1">
                  <c:v>2356.9</c:v>
                </c:pt>
                <c:pt idx="2">
                  <c:v>191.29999999999998</c:v>
                </c:pt>
                <c:pt idx="3">
                  <c:v>45.8</c:v>
                </c:pt>
                <c:pt idx="4">
                  <c:v>66.400000000000006</c:v>
                </c:pt>
                <c:pt idx="5">
                  <c:v>76</c:v>
                </c:pt>
                <c:pt idx="6">
                  <c:v>85.399999999999991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72-4BE5-BA03-B16E7AC8B314}"/>
            </c:ext>
          </c:extLst>
        </c:ser>
        <c:ser>
          <c:idx val="10"/>
          <c:order val="10"/>
          <c:tx>
            <c:strRef>
              <c:f>'Sum scope 3'!$L$7:$L$8</c:f>
              <c:strCache>
                <c:ptCount val="1"/>
                <c:pt idx="0">
                  <c:v>Electronic equipment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3'!$L$9:$L$16</c:f>
              <c:numCache>
                <c:formatCode>General</c:formatCode>
                <c:ptCount val="7"/>
                <c:pt idx="0">
                  <c:v>415.3</c:v>
                </c:pt>
                <c:pt idx="1">
                  <c:v>317.39999999999998</c:v>
                </c:pt>
                <c:pt idx="2">
                  <c:v>243</c:v>
                </c:pt>
                <c:pt idx="3">
                  <c:v>319.29999999999995</c:v>
                </c:pt>
                <c:pt idx="4">
                  <c:v>324.8</c:v>
                </c:pt>
                <c:pt idx="5">
                  <c:v>300.70000000000005</c:v>
                </c:pt>
                <c:pt idx="6">
                  <c:v>251.8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72-4BE5-BA03-B16E7AC8B314}"/>
            </c:ext>
          </c:extLst>
        </c:ser>
        <c:ser>
          <c:idx val="11"/>
          <c:order val="11"/>
          <c:tx>
            <c:strRef>
              <c:f>'Sum scope 3'!$M$7:$M$8</c:f>
              <c:strCache>
                <c:ptCount val="1"/>
                <c:pt idx="0">
                  <c:v>Coffee shop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3'!$M$9:$M$16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46.300000000000004</c:v>
                </c:pt>
                <c:pt idx="5">
                  <c:v>57.20000000000001</c:v>
                </c:pt>
                <c:pt idx="6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72-4BE5-BA03-B16E7AC8B314}"/>
            </c:ext>
          </c:extLst>
        </c:ser>
        <c:ser>
          <c:idx val="12"/>
          <c:order val="12"/>
          <c:tx>
            <c:strRef>
              <c:f>'Sum scope 3'!$N$7:$N$8</c:f>
              <c:strCache>
                <c:ptCount val="1"/>
                <c:pt idx="0">
                  <c:v>Chaqwa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3'!$N$9:$N$16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6.9999999999999982</c:v>
                </c:pt>
                <c:pt idx="5">
                  <c:v>19.099999999999998</c:v>
                </c:pt>
                <c:pt idx="6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72-4BE5-BA03-B16E7AC8B314}"/>
            </c:ext>
          </c:extLst>
        </c:ser>
        <c:ser>
          <c:idx val="13"/>
          <c:order val="13"/>
          <c:tx>
            <c:strRef>
              <c:f>'Sum scope 3'!$O$7:$O$8</c:f>
              <c:strCache>
                <c:ptCount val="1"/>
                <c:pt idx="0">
                  <c:v>Catering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3'!$O$9:$O$16</c:f>
              <c:numCache>
                <c:formatCode>General</c:formatCode>
                <c:ptCount val="7"/>
                <c:pt idx="0">
                  <c:v>0</c:v>
                </c:pt>
                <c:pt idx="1">
                  <c:v>116.89999999999999</c:v>
                </c:pt>
                <c:pt idx="2">
                  <c:v>78.599999999999994</c:v>
                </c:pt>
                <c:pt idx="3">
                  <c:v>24</c:v>
                </c:pt>
                <c:pt idx="4">
                  <c:v>52.300000000000004</c:v>
                </c:pt>
                <c:pt idx="5">
                  <c:v>80.899999999999977</c:v>
                </c:pt>
                <c:pt idx="6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272-4BE5-BA03-B16E7AC8B314}"/>
            </c:ext>
          </c:extLst>
        </c:ser>
        <c:ser>
          <c:idx val="14"/>
          <c:order val="14"/>
          <c:tx>
            <c:strRef>
              <c:f>'Sum scope 3'!$P$7:$P$8</c:f>
              <c:strCache>
                <c:ptCount val="1"/>
                <c:pt idx="0">
                  <c:v>Business travel studenter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3'!$P$9:$P$16</c:f>
              <c:numCache>
                <c:formatCode>General</c:formatCode>
                <c:ptCount val="7"/>
                <c:pt idx="0">
                  <c:v>899.26359983480006</c:v>
                </c:pt>
                <c:pt idx="1">
                  <c:v>1158.8408228743999</c:v>
                </c:pt>
                <c:pt idx="2">
                  <c:v>1250.5087770759999</c:v>
                </c:pt>
                <c:pt idx="3">
                  <c:v>684.50000000000011</c:v>
                </c:pt>
                <c:pt idx="4">
                  <c:v>456.1</c:v>
                </c:pt>
                <c:pt idx="5">
                  <c:v>1070.3000000000002</c:v>
                </c:pt>
                <c:pt idx="6">
                  <c:v>1869.1999999999998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72-4BE5-BA03-B16E7AC8B314}"/>
            </c:ext>
          </c:extLst>
        </c:ser>
        <c:ser>
          <c:idx val="15"/>
          <c:order val="15"/>
          <c:tx>
            <c:strRef>
              <c:f>'Sum scope 3'!$Q$7:$Q$8</c:f>
              <c:strCache>
                <c:ptCount val="1"/>
                <c:pt idx="0">
                  <c:v>Business travel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3'!$Q$9:$Q$16</c:f>
              <c:numCache>
                <c:formatCode>General</c:formatCode>
                <c:ptCount val="7"/>
                <c:pt idx="0">
                  <c:v>1675.2999999999997</c:v>
                </c:pt>
                <c:pt idx="1">
                  <c:v>1658.3000000000002</c:v>
                </c:pt>
                <c:pt idx="2">
                  <c:v>1673.8</c:v>
                </c:pt>
                <c:pt idx="3">
                  <c:v>311.10000000000002</c:v>
                </c:pt>
                <c:pt idx="4">
                  <c:v>145.80000000000001</c:v>
                </c:pt>
                <c:pt idx="5">
                  <c:v>990.3</c:v>
                </c:pt>
                <c:pt idx="6">
                  <c:v>1701.4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72-4BE5-BA03-B16E7AC8B314}"/>
            </c:ext>
          </c:extLst>
        </c:ser>
        <c:ser>
          <c:idx val="16"/>
          <c:order val="16"/>
          <c:tx>
            <c:strRef>
              <c:f>'Sum scope 3'!$R$7:$R$8</c:f>
              <c:strCache>
                <c:ptCount val="1"/>
                <c:pt idx="0">
                  <c:v>A7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 scope 3'!$A$9:$A$16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'Sum scope 3'!$R$9:$R$16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27.8</c:v>
                </c:pt>
                <c:pt idx="4">
                  <c:v>42.000000000000014</c:v>
                </c:pt>
                <c:pt idx="5">
                  <c:v>54.70000000000001</c:v>
                </c:pt>
                <c:pt idx="6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72-4BE5-BA03-B16E7AC8B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313152"/>
        <c:axId val="892182720"/>
      </c:barChart>
      <c:catAx>
        <c:axId val="8303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2182720"/>
        <c:crosses val="autoZero"/>
        <c:auto val="1"/>
        <c:lblAlgn val="ctr"/>
        <c:lblOffset val="100"/>
        <c:noMultiLvlLbl val="0"/>
      </c:catAx>
      <c:valAx>
        <c:axId val="8921827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031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 pr. 04.04.2024 inkl. utveksling 2017-2019.xlsx]Business travel!PivotTable1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'Business travel'!$B$5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'Business travel'!$A$6:$A$13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travel'!$B$6:$B$13</c:f>
              <c:numCache>
                <c:formatCode>#,##0</c:formatCode>
                <c:ptCount val="7"/>
                <c:pt idx="0">
                  <c:v>2574.5635998347998</c:v>
                </c:pt>
                <c:pt idx="1">
                  <c:v>2817.1408228743999</c:v>
                </c:pt>
                <c:pt idx="2">
                  <c:v>2924.3087770760003</c:v>
                </c:pt>
                <c:pt idx="3">
                  <c:v>995.59999999999991</c:v>
                </c:pt>
                <c:pt idx="4">
                  <c:v>601.9</c:v>
                </c:pt>
                <c:pt idx="5">
                  <c:v>2060.6000000000004</c:v>
                </c:pt>
                <c:pt idx="6">
                  <c:v>3570.6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E-428C-B360-10DE39813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80389135"/>
        <c:axId val="790839439"/>
      </c:barChart>
      <c:catAx>
        <c:axId val="128038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0839439"/>
        <c:crosses val="autoZero"/>
        <c:auto val="1"/>
        <c:lblAlgn val="ctr"/>
        <c:lblOffset val="100"/>
        <c:noMultiLvlLbl val="0"/>
      </c:catAx>
      <c:valAx>
        <c:axId val="7908394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tonn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038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[TMT 08.04.2024 Klimaregnskap underlag og grafer pr. 04.04.2024 inkl. utveksling 2017-2019.xlsx]Business travel!PivotTable4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'Business travel'!$B$24:$B$25</c:f>
              <c:strCache>
                <c:ptCount val="1"/>
                <c:pt idx="0">
                  <c:v>Business travel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'Business travel'!$A$26:$A$33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travel'!$B$26:$B$33</c:f>
              <c:numCache>
                <c:formatCode>General</c:formatCode>
                <c:ptCount val="7"/>
                <c:pt idx="0">
                  <c:v>1675.2999999999997</c:v>
                </c:pt>
                <c:pt idx="1">
                  <c:v>1658.3</c:v>
                </c:pt>
                <c:pt idx="2">
                  <c:v>1673.8</c:v>
                </c:pt>
                <c:pt idx="3">
                  <c:v>311.10000000000002</c:v>
                </c:pt>
                <c:pt idx="4">
                  <c:v>145.80000000000001</c:v>
                </c:pt>
                <c:pt idx="5">
                  <c:v>990.3</c:v>
                </c:pt>
                <c:pt idx="6">
                  <c:v>1701.4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9-4926-B18A-630D14D0ED65}"/>
            </c:ext>
          </c:extLst>
        </c:ser>
        <c:ser>
          <c:idx val="1"/>
          <c:order val="1"/>
          <c:tx>
            <c:strRef>
              <c:f>'Business travel'!$C$24:$C$25</c:f>
              <c:strCache>
                <c:ptCount val="1"/>
                <c:pt idx="0">
                  <c:v>Business travel studenter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'Business travel'!$A$26:$A$33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'Business travel'!$C$26:$C$33</c:f>
              <c:numCache>
                <c:formatCode>General</c:formatCode>
                <c:ptCount val="7"/>
                <c:pt idx="0">
                  <c:v>899.26359983480006</c:v>
                </c:pt>
                <c:pt idx="1">
                  <c:v>1158.8408228743999</c:v>
                </c:pt>
                <c:pt idx="2">
                  <c:v>1250.5087770760001</c:v>
                </c:pt>
                <c:pt idx="3">
                  <c:v>684.5</c:v>
                </c:pt>
                <c:pt idx="4">
                  <c:v>456.1</c:v>
                </c:pt>
                <c:pt idx="5">
                  <c:v>1070.3</c:v>
                </c:pt>
                <c:pt idx="6">
                  <c:v>1869.1999999999998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9-4926-B18A-630D14D0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2688832"/>
        <c:axId val="1039684128"/>
      </c:barChart>
      <c:catAx>
        <c:axId val="10026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9684128"/>
        <c:crosses val="autoZero"/>
        <c:auto val="1"/>
        <c:lblAlgn val="ctr"/>
        <c:lblOffset val="100"/>
        <c:noMultiLvlLbl val="0"/>
      </c:catAx>
      <c:valAx>
        <c:axId val="10396841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268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EC25A-2634-4CA5-AE43-002478213B38}" type="doc">
      <dgm:prSet loTypeId="urn:diagrams.loki3.com/Bracke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F6E8EBBE-A9AE-47B2-9C21-205C0F04803F}">
      <dgm:prSet phldrT="[Text]"/>
      <dgm:spPr/>
      <dgm:t>
        <a:bodyPr/>
        <a:lstStyle/>
        <a:p>
          <a:r>
            <a:rPr lang="nb-NO"/>
            <a:t>Scope 1</a:t>
          </a:r>
        </a:p>
      </dgm:t>
    </dgm:pt>
    <dgm:pt modelId="{FDD2A93E-E209-4DC7-AB48-5EFCA1724662}" type="parTrans" cxnId="{623EC626-39F2-4F60-8DB8-EEFF0DB5E52D}">
      <dgm:prSet/>
      <dgm:spPr/>
      <dgm:t>
        <a:bodyPr/>
        <a:lstStyle/>
        <a:p>
          <a:endParaRPr lang="nb-NO"/>
        </a:p>
      </dgm:t>
    </dgm:pt>
    <dgm:pt modelId="{8270DEFD-2F4D-4250-8403-A38295B7A250}" type="sibTrans" cxnId="{623EC626-39F2-4F60-8DB8-EEFF0DB5E52D}">
      <dgm:prSet/>
      <dgm:spPr/>
      <dgm:t>
        <a:bodyPr/>
        <a:lstStyle/>
        <a:p>
          <a:endParaRPr lang="nb-NO"/>
        </a:p>
      </dgm:t>
    </dgm:pt>
    <dgm:pt modelId="{1B1A274F-C978-4A6B-8580-A8AEE349A6B5}">
      <dgm:prSet phldrT="[Text]"/>
      <dgm:spPr/>
      <dgm:t>
        <a:bodyPr/>
        <a:lstStyle/>
        <a:p>
          <a:r>
            <a:rPr lang="nb-NO"/>
            <a:t>Direkte utslipp</a:t>
          </a:r>
        </a:p>
      </dgm:t>
    </dgm:pt>
    <dgm:pt modelId="{CD7B7EA1-A82E-47B2-9370-B1758490BC01}" type="parTrans" cxnId="{84DF18CE-A83C-493B-898E-41C447AFE787}">
      <dgm:prSet/>
      <dgm:spPr/>
      <dgm:t>
        <a:bodyPr/>
        <a:lstStyle/>
        <a:p>
          <a:endParaRPr lang="nb-NO"/>
        </a:p>
      </dgm:t>
    </dgm:pt>
    <dgm:pt modelId="{6B111ABC-5637-4364-AD39-F5B124D61C4D}" type="sibTrans" cxnId="{84DF18CE-A83C-493B-898E-41C447AFE787}">
      <dgm:prSet/>
      <dgm:spPr/>
      <dgm:t>
        <a:bodyPr/>
        <a:lstStyle/>
        <a:p>
          <a:endParaRPr lang="nb-NO"/>
        </a:p>
      </dgm:t>
    </dgm:pt>
    <dgm:pt modelId="{F2FADBEA-F1A6-4F89-99C0-8E95D2B9BDC0}">
      <dgm:prSet phldrT="[Text]"/>
      <dgm:spPr/>
      <dgm:t>
        <a:bodyPr/>
        <a:lstStyle/>
        <a:p>
          <a:r>
            <a:rPr lang="nb-NO"/>
            <a:t>F.eks. drivstofforbruk fra egne kjøretøy </a:t>
          </a:r>
        </a:p>
      </dgm:t>
    </dgm:pt>
    <dgm:pt modelId="{B48A94F7-ED73-4EB4-A4CF-562809443FB8}" type="parTrans" cxnId="{9F75BB41-1245-4906-890F-EA8B6C522C62}">
      <dgm:prSet/>
      <dgm:spPr/>
      <dgm:t>
        <a:bodyPr/>
        <a:lstStyle/>
        <a:p>
          <a:endParaRPr lang="nb-NO"/>
        </a:p>
      </dgm:t>
    </dgm:pt>
    <dgm:pt modelId="{833FE569-1774-4DFC-B033-9051E2836DF5}" type="sibTrans" cxnId="{9F75BB41-1245-4906-890F-EA8B6C522C62}">
      <dgm:prSet/>
      <dgm:spPr/>
      <dgm:t>
        <a:bodyPr/>
        <a:lstStyle/>
        <a:p>
          <a:endParaRPr lang="nb-NO"/>
        </a:p>
      </dgm:t>
    </dgm:pt>
    <dgm:pt modelId="{18510046-6CFD-41EF-95F1-DDDC5B022CE1}">
      <dgm:prSet phldrT="[Text]"/>
      <dgm:spPr/>
      <dgm:t>
        <a:bodyPr/>
        <a:lstStyle/>
        <a:p>
          <a:r>
            <a:rPr lang="nb-NO"/>
            <a:t>Scope 2</a:t>
          </a:r>
        </a:p>
      </dgm:t>
    </dgm:pt>
    <dgm:pt modelId="{F573FC53-0DC5-4E5B-A78D-48FEA9B09E58}" type="parTrans" cxnId="{F9B6E361-C0A3-4BCB-826B-D989B15D5482}">
      <dgm:prSet/>
      <dgm:spPr/>
      <dgm:t>
        <a:bodyPr/>
        <a:lstStyle/>
        <a:p>
          <a:endParaRPr lang="nb-NO"/>
        </a:p>
      </dgm:t>
    </dgm:pt>
    <dgm:pt modelId="{C656775A-B9CF-4C05-A93C-80FC90952BAA}" type="sibTrans" cxnId="{F9B6E361-C0A3-4BCB-826B-D989B15D5482}">
      <dgm:prSet/>
      <dgm:spPr/>
      <dgm:t>
        <a:bodyPr/>
        <a:lstStyle/>
        <a:p>
          <a:endParaRPr lang="nb-NO"/>
        </a:p>
      </dgm:t>
    </dgm:pt>
    <dgm:pt modelId="{341F14AB-8F87-4269-871C-D04D9C6F6750}">
      <dgm:prSet phldrT="[Text]"/>
      <dgm:spPr/>
      <dgm:t>
        <a:bodyPr/>
        <a:lstStyle/>
        <a:p>
          <a:r>
            <a:rPr lang="nb-NO"/>
            <a:t>Indirekte utslipp</a:t>
          </a:r>
        </a:p>
      </dgm:t>
    </dgm:pt>
    <dgm:pt modelId="{DFB930CC-3724-49E5-AD0A-8508FECAD526}" type="parTrans" cxnId="{6B8907FD-0166-4CD3-B53A-B38FCCFAA98D}">
      <dgm:prSet/>
      <dgm:spPr/>
      <dgm:t>
        <a:bodyPr/>
        <a:lstStyle/>
        <a:p>
          <a:endParaRPr lang="nb-NO"/>
        </a:p>
      </dgm:t>
    </dgm:pt>
    <dgm:pt modelId="{679AE048-ECFA-45BA-83E6-F142549E11F6}" type="sibTrans" cxnId="{6B8907FD-0166-4CD3-B53A-B38FCCFAA98D}">
      <dgm:prSet/>
      <dgm:spPr/>
      <dgm:t>
        <a:bodyPr/>
        <a:lstStyle/>
        <a:p>
          <a:endParaRPr lang="nb-NO"/>
        </a:p>
      </dgm:t>
    </dgm:pt>
    <dgm:pt modelId="{CEDC3C45-263E-457F-AF74-CD11244F5FD4}">
      <dgm:prSet phldrT="[Text]"/>
      <dgm:spPr/>
      <dgm:t>
        <a:bodyPr/>
        <a:lstStyle/>
        <a:p>
          <a:r>
            <a:rPr lang="nb-NO" dirty="0"/>
            <a:t>Energiforbruk (fra bygg og elbillading) 4%</a:t>
          </a:r>
        </a:p>
      </dgm:t>
    </dgm:pt>
    <dgm:pt modelId="{BEA569F2-6DC3-4D70-8A2B-66E7D79DC23E}" type="parTrans" cxnId="{4EBC7B16-2B51-4D28-8A39-D1FDB0D1A080}">
      <dgm:prSet/>
      <dgm:spPr/>
      <dgm:t>
        <a:bodyPr/>
        <a:lstStyle/>
        <a:p>
          <a:endParaRPr lang="nb-NO"/>
        </a:p>
      </dgm:t>
    </dgm:pt>
    <dgm:pt modelId="{395C6B3E-6608-495E-90D1-592018DA87EF}" type="sibTrans" cxnId="{4EBC7B16-2B51-4D28-8A39-D1FDB0D1A080}">
      <dgm:prSet/>
      <dgm:spPr/>
      <dgm:t>
        <a:bodyPr/>
        <a:lstStyle/>
        <a:p>
          <a:endParaRPr lang="nb-NO"/>
        </a:p>
      </dgm:t>
    </dgm:pt>
    <dgm:pt modelId="{A8873CBB-F2B8-4EB6-953E-7C61F9A5B3A3}">
      <dgm:prSet phldrT="[Text]"/>
      <dgm:spPr/>
      <dgm:t>
        <a:bodyPr/>
        <a:lstStyle/>
        <a:p>
          <a:r>
            <a:rPr lang="nb-NO"/>
            <a:t>Scope 3</a:t>
          </a:r>
        </a:p>
      </dgm:t>
    </dgm:pt>
    <dgm:pt modelId="{9E5C46A0-85E2-4159-A847-87E56BBAC2C0}" type="parTrans" cxnId="{36B00E12-8CE7-4B1E-B3F2-31A64A2A88D9}">
      <dgm:prSet/>
      <dgm:spPr/>
      <dgm:t>
        <a:bodyPr/>
        <a:lstStyle/>
        <a:p>
          <a:endParaRPr lang="nb-NO"/>
        </a:p>
      </dgm:t>
    </dgm:pt>
    <dgm:pt modelId="{00966E1D-30BA-488D-8A69-E0627D90C682}" type="sibTrans" cxnId="{36B00E12-8CE7-4B1E-B3F2-31A64A2A88D9}">
      <dgm:prSet/>
      <dgm:spPr/>
      <dgm:t>
        <a:bodyPr/>
        <a:lstStyle/>
        <a:p>
          <a:endParaRPr lang="nb-NO"/>
        </a:p>
      </dgm:t>
    </dgm:pt>
    <dgm:pt modelId="{0F92ADFF-D4AC-4684-9BC2-BC42EC1CBEE5}">
      <dgm:prSet phldrT="[Text]"/>
      <dgm:spPr/>
      <dgm:t>
        <a:bodyPr/>
        <a:lstStyle/>
        <a:p>
          <a:r>
            <a:rPr lang="nb-NO" dirty="0"/>
            <a:t>Indirekte utslipp</a:t>
          </a:r>
        </a:p>
      </dgm:t>
    </dgm:pt>
    <dgm:pt modelId="{2030F74A-E8EC-41D5-9DA4-5F0C8DAA54FB}" type="parTrans" cxnId="{4E8E7172-96E7-4D72-B4AB-65C065092651}">
      <dgm:prSet/>
      <dgm:spPr/>
      <dgm:t>
        <a:bodyPr/>
        <a:lstStyle/>
        <a:p>
          <a:endParaRPr lang="nb-NO"/>
        </a:p>
      </dgm:t>
    </dgm:pt>
    <dgm:pt modelId="{ECC1DB12-F661-4377-B9E2-C4E72B5D21D4}" type="sibTrans" cxnId="{4E8E7172-96E7-4D72-B4AB-65C065092651}">
      <dgm:prSet/>
      <dgm:spPr/>
      <dgm:t>
        <a:bodyPr/>
        <a:lstStyle/>
        <a:p>
          <a:endParaRPr lang="nb-NO"/>
        </a:p>
      </dgm:t>
    </dgm:pt>
    <dgm:pt modelId="{BBA5F8EF-1528-4F88-BC81-41C0BFEFB48A}">
      <dgm:prSet phldrT="[Text]"/>
      <dgm:spPr/>
      <dgm:t>
        <a:bodyPr/>
        <a:lstStyle/>
        <a:p>
          <a:r>
            <a:rPr lang="nb-NO" dirty="0"/>
            <a:t>F.eks. utslipp ifm. produksjon og transport av innkjøpte varer som f.eks. matvarer i kantinen, utslipp fra forbrenning av avfall, flyreiser. 96%</a:t>
          </a:r>
        </a:p>
      </dgm:t>
    </dgm:pt>
    <dgm:pt modelId="{A1C2E9EC-3995-4C18-B097-B88A7B5D699B}" type="parTrans" cxnId="{D21F4A78-ED45-49F7-BE52-4E6112981DB5}">
      <dgm:prSet/>
      <dgm:spPr/>
      <dgm:t>
        <a:bodyPr/>
        <a:lstStyle/>
        <a:p>
          <a:endParaRPr lang="nb-NO"/>
        </a:p>
      </dgm:t>
    </dgm:pt>
    <dgm:pt modelId="{AE9B635B-1C09-4055-A9DF-D342AE471AA5}" type="sibTrans" cxnId="{D21F4A78-ED45-49F7-BE52-4E6112981DB5}">
      <dgm:prSet/>
      <dgm:spPr/>
      <dgm:t>
        <a:bodyPr/>
        <a:lstStyle/>
        <a:p>
          <a:endParaRPr lang="nb-NO"/>
        </a:p>
      </dgm:t>
    </dgm:pt>
    <dgm:pt modelId="{71646CB4-47C2-4399-8079-CA543CD6086B}" type="pres">
      <dgm:prSet presAssocID="{910EC25A-2634-4CA5-AE43-002478213B38}" presName="Name0" presStyleCnt="0">
        <dgm:presLayoutVars>
          <dgm:dir/>
          <dgm:animLvl val="lvl"/>
          <dgm:resizeHandles val="exact"/>
        </dgm:presLayoutVars>
      </dgm:prSet>
      <dgm:spPr/>
    </dgm:pt>
    <dgm:pt modelId="{7BBD9070-56BC-4034-B2B4-C1060E2F7C2A}" type="pres">
      <dgm:prSet presAssocID="{F6E8EBBE-A9AE-47B2-9C21-205C0F04803F}" presName="linNode" presStyleCnt="0"/>
      <dgm:spPr/>
    </dgm:pt>
    <dgm:pt modelId="{9D13906E-F1A7-49B5-9E84-5BB72D707F9C}" type="pres">
      <dgm:prSet presAssocID="{F6E8EBBE-A9AE-47B2-9C21-205C0F04803F}" presName="parTx" presStyleLbl="revTx" presStyleIdx="0" presStyleCnt="3">
        <dgm:presLayoutVars>
          <dgm:chMax val="1"/>
          <dgm:bulletEnabled val="1"/>
        </dgm:presLayoutVars>
      </dgm:prSet>
      <dgm:spPr/>
    </dgm:pt>
    <dgm:pt modelId="{E56D1AA5-EC5E-4E69-920C-6E34719934D8}" type="pres">
      <dgm:prSet presAssocID="{F6E8EBBE-A9AE-47B2-9C21-205C0F04803F}" presName="bracket" presStyleLbl="parChTrans1D1" presStyleIdx="0" presStyleCnt="3"/>
      <dgm:spPr/>
    </dgm:pt>
    <dgm:pt modelId="{D94794F9-F51B-4D0B-8E10-99FD6F302DB7}" type="pres">
      <dgm:prSet presAssocID="{F6E8EBBE-A9AE-47B2-9C21-205C0F04803F}" presName="spH" presStyleCnt="0"/>
      <dgm:spPr/>
    </dgm:pt>
    <dgm:pt modelId="{6716119A-C66A-4990-ACBC-878EC21BDEDA}" type="pres">
      <dgm:prSet presAssocID="{F6E8EBBE-A9AE-47B2-9C21-205C0F04803F}" presName="desTx" presStyleLbl="node1" presStyleIdx="0" presStyleCnt="3">
        <dgm:presLayoutVars>
          <dgm:bulletEnabled val="1"/>
        </dgm:presLayoutVars>
      </dgm:prSet>
      <dgm:spPr/>
    </dgm:pt>
    <dgm:pt modelId="{9308BA60-8B37-4AD4-8F6F-DD2772A3F5B3}" type="pres">
      <dgm:prSet presAssocID="{8270DEFD-2F4D-4250-8403-A38295B7A250}" presName="spV" presStyleCnt="0"/>
      <dgm:spPr/>
    </dgm:pt>
    <dgm:pt modelId="{41DD4544-5A53-4D3F-8A32-F46D0FEECAD1}" type="pres">
      <dgm:prSet presAssocID="{18510046-6CFD-41EF-95F1-DDDC5B022CE1}" presName="linNode" presStyleCnt="0"/>
      <dgm:spPr/>
    </dgm:pt>
    <dgm:pt modelId="{54BDA740-FC62-47C2-A42F-725A2B4980A9}" type="pres">
      <dgm:prSet presAssocID="{18510046-6CFD-41EF-95F1-DDDC5B022CE1}" presName="parTx" presStyleLbl="revTx" presStyleIdx="1" presStyleCnt="3">
        <dgm:presLayoutVars>
          <dgm:chMax val="1"/>
          <dgm:bulletEnabled val="1"/>
        </dgm:presLayoutVars>
      </dgm:prSet>
      <dgm:spPr/>
    </dgm:pt>
    <dgm:pt modelId="{83B657E3-FD7A-4BA3-9014-4B6FD13A3F68}" type="pres">
      <dgm:prSet presAssocID="{18510046-6CFD-41EF-95F1-DDDC5B022CE1}" presName="bracket" presStyleLbl="parChTrans1D1" presStyleIdx="1" presStyleCnt="3"/>
      <dgm:spPr/>
    </dgm:pt>
    <dgm:pt modelId="{75FE2C7C-A239-4F1D-9EB3-49BEC36449B8}" type="pres">
      <dgm:prSet presAssocID="{18510046-6CFD-41EF-95F1-DDDC5B022CE1}" presName="spH" presStyleCnt="0"/>
      <dgm:spPr/>
    </dgm:pt>
    <dgm:pt modelId="{D4051BC0-B6BE-4A3B-9786-C42A440EA28E}" type="pres">
      <dgm:prSet presAssocID="{18510046-6CFD-41EF-95F1-DDDC5B022CE1}" presName="desTx" presStyleLbl="node1" presStyleIdx="1" presStyleCnt="3">
        <dgm:presLayoutVars>
          <dgm:bulletEnabled val="1"/>
        </dgm:presLayoutVars>
      </dgm:prSet>
      <dgm:spPr/>
    </dgm:pt>
    <dgm:pt modelId="{983DDFA8-6D6A-4F42-A099-0BD522FD6582}" type="pres">
      <dgm:prSet presAssocID="{C656775A-B9CF-4C05-A93C-80FC90952BAA}" presName="spV" presStyleCnt="0"/>
      <dgm:spPr/>
    </dgm:pt>
    <dgm:pt modelId="{91E26372-906C-40C8-95FA-2E1A56275C5E}" type="pres">
      <dgm:prSet presAssocID="{A8873CBB-F2B8-4EB6-953E-7C61F9A5B3A3}" presName="linNode" presStyleCnt="0"/>
      <dgm:spPr/>
    </dgm:pt>
    <dgm:pt modelId="{2B4C9AB1-0799-422E-8DCF-C2CCDBF6D71C}" type="pres">
      <dgm:prSet presAssocID="{A8873CBB-F2B8-4EB6-953E-7C61F9A5B3A3}" presName="parTx" presStyleLbl="revTx" presStyleIdx="2" presStyleCnt="3">
        <dgm:presLayoutVars>
          <dgm:chMax val="1"/>
          <dgm:bulletEnabled val="1"/>
        </dgm:presLayoutVars>
      </dgm:prSet>
      <dgm:spPr/>
    </dgm:pt>
    <dgm:pt modelId="{FB6BA20C-0E32-4149-BD82-14346E9F53BA}" type="pres">
      <dgm:prSet presAssocID="{A8873CBB-F2B8-4EB6-953E-7C61F9A5B3A3}" presName="bracket" presStyleLbl="parChTrans1D1" presStyleIdx="2" presStyleCnt="3"/>
      <dgm:spPr/>
    </dgm:pt>
    <dgm:pt modelId="{7529F61F-7D25-47BC-AB50-7C4CF8B13FDB}" type="pres">
      <dgm:prSet presAssocID="{A8873CBB-F2B8-4EB6-953E-7C61F9A5B3A3}" presName="spH" presStyleCnt="0"/>
      <dgm:spPr/>
    </dgm:pt>
    <dgm:pt modelId="{918A3125-58EB-42DD-8BCC-BAD1E14EE5D3}" type="pres">
      <dgm:prSet presAssocID="{A8873CBB-F2B8-4EB6-953E-7C61F9A5B3A3}" presName="desTx" presStyleLbl="node1" presStyleIdx="2" presStyleCnt="3">
        <dgm:presLayoutVars>
          <dgm:bulletEnabled val="1"/>
        </dgm:presLayoutVars>
      </dgm:prSet>
      <dgm:spPr/>
    </dgm:pt>
  </dgm:ptLst>
  <dgm:cxnLst>
    <dgm:cxn modelId="{36B00E12-8CE7-4B1E-B3F2-31A64A2A88D9}" srcId="{910EC25A-2634-4CA5-AE43-002478213B38}" destId="{A8873CBB-F2B8-4EB6-953E-7C61F9A5B3A3}" srcOrd="2" destOrd="0" parTransId="{9E5C46A0-85E2-4159-A847-87E56BBAC2C0}" sibTransId="{00966E1D-30BA-488D-8A69-E0627D90C682}"/>
    <dgm:cxn modelId="{4EBC7B16-2B51-4D28-8A39-D1FDB0D1A080}" srcId="{18510046-6CFD-41EF-95F1-DDDC5B022CE1}" destId="{CEDC3C45-263E-457F-AF74-CD11244F5FD4}" srcOrd="1" destOrd="0" parTransId="{BEA569F2-6DC3-4D70-8A2B-66E7D79DC23E}" sibTransId="{395C6B3E-6608-495E-90D1-592018DA87EF}"/>
    <dgm:cxn modelId="{4F15EB1B-2C79-4F11-89AF-35E84B4040B4}" type="presOf" srcId="{0F92ADFF-D4AC-4684-9BC2-BC42EC1CBEE5}" destId="{918A3125-58EB-42DD-8BCC-BAD1E14EE5D3}" srcOrd="0" destOrd="0" presId="urn:diagrams.loki3.com/BracketList"/>
    <dgm:cxn modelId="{623EC626-39F2-4F60-8DB8-EEFF0DB5E52D}" srcId="{910EC25A-2634-4CA5-AE43-002478213B38}" destId="{F6E8EBBE-A9AE-47B2-9C21-205C0F04803F}" srcOrd="0" destOrd="0" parTransId="{FDD2A93E-E209-4DC7-AB48-5EFCA1724662}" sibTransId="{8270DEFD-2F4D-4250-8403-A38295B7A250}"/>
    <dgm:cxn modelId="{1B09D23E-F98D-45C2-BE14-0EAA66C68E97}" type="presOf" srcId="{910EC25A-2634-4CA5-AE43-002478213B38}" destId="{71646CB4-47C2-4399-8079-CA543CD6086B}" srcOrd="0" destOrd="0" presId="urn:diagrams.loki3.com/BracketList"/>
    <dgm:cxn modelId="{9F75BB41-1245-4906-890F-EA8B6C522C62}" srcId="{F6E8EBBE-A9AE-47B2-9C21-205C0F04803F}" destId="{F2FADBEA-F1A6-4F89-99C0-8E95D2B9BDC0}" srcOrd="1" destOrd="0" parTransId="{B48A94F7-ED73-4EB4-A4CF-562809443FB8}" sibTransId="{833FE569-1774-4DFC-B033-9051E2836DF5}"/>
    <dgm:cxn modelId="{F9B6E361-C0A3-4BCB-826B-D989B15D5482}" srcId="{910EC25A-2634-4CA5-AE43-002478213B38}" destId="{18510046-6CFD-41EF-95F1-DDDC5B022CE1}" srcOrd="1" destOrd="0" parTransId="{F573FC53-0DC5-4E5B-A78D-48FEA9B09E58}" sibTransId="{C656775A-B9CF-4C05-A93C-80FC90952BAA}"/>
    <dgm:cxn modelId="{087AE46A-1165-4CCC-8AE2-DA6A178736EC}" type="presOf" srcId="{F2FADBEA-F1A6-4F89-99C0-8E95D2B9BDC0}" destId="{6716119A-C66A-4990-ACBC-878EC21BDEDA}" srcOrd="0" destOrd="1" presId="urn:diagrams.loki3.com/BracketList"/>
    <dgm:cxn modelId="{4E8E7172-96E7-4D72-B4AB-65C065092651}" srcId="{A8873CBB-F2B8-4EB6-953E-7C61F9A5B3A3}" destId="{0F92ADFF-D4AC-4684-9BC2-BC42EC1CBEE5}" srcOrd="0" destOrd="0" parTransId="{2030F74A-E8EC-41D5-9DA4-5F0C8DAA54FB}" sibTransId="{ECC1DB12-F661-4377-B9E2-C4E72B5D21D4}"/>
    <dgm:cxn modelId="{E659C252-5DED-484E-9AEF-CA1D101E288F}" type="presOf" srcId="{BBA5F8EF-1528-4F88-BC81-41C0BFEFB48A}" destId="{918A3125-58EB-42DD-8BCC-BAD1E14EE5D3}" srcOrd="0" destOrd="1" presId="urn:diagrams.loki3.com/BracketList"/>
    <dgm:cxn modelId="{B7668A75-E130-45F8-A5AB-B2505600A69D}" type="presOf" srcId="{F6E8EBBE-A9AE-47B2-9C21-205C0F04803F}" destId="{9D13906E-F1A7-49B5-9E84-5BB72D707F9C}" srcOrd="0" destOrd="0" presId="urn:diagrams.loki3.com/BracketList"/>
    <dgm:cxn modelId="{D21F4A78-ED45-49F7-BE52-4E6112981DB5}" srcId="{A8873CBB-F2B8-4EB6-953E-7C61F9A5B3A3}" destId="{BBA5F8EF-1528-4F88-BC81-41C0BFEFB48A}" srcOrd="1" destOrd="0" parTransId="{A1C2E9EC-3995-4C18-B097-B88A7B5D699B}" sibTransId="{AE9B635B-1C09-4055-A9DF-D342AE471AA5}"/>
    <dgm:cxn modelId="{8AF1CEA1-E8DD-463C-AC14-A300B40724C7}" type="presOf" srcId="{18510046-6CFD-41EF-95F1-DDDC5B022CE1}" destId="{54BDA740-FC62-47C2-A42F-725A2B4980A9}" srcOrd="0" destOrd="0" presId="urn:diagrams.loki3.com/BracketList"/>
    <dgm:cxn modelId="{51347EBD-B3E6-45BB-BD6A-96A7B89A26C7}" type="presOf" srcId="{1B1A274F-C978-4A6B-8580-A8AEE349A6B5}" destId="{6716119A-C66A-4990-ACBC-878EC21BDEDA}" srcOrd="0" destOrd="0" presId="urn:diagrams.loki3.com/BracketList"/>
    <dgm:cxn modelId="{19226DC7-7105-4C6E-98BD-2831176890A6}" type="presOf" srcId="{341F14AB-8F87-4269-871C-D04D9C6F6750}" destId="{D4051BC0-B6BE-4A3B-9786-C42A440EA28E}" srcOrd="0" destOrd="0" presId="urn:diagrams.loki3.com/BracketList"/>
    <dgm:cxn modelId="{BFFB25C9-E3A5-473F-A4C1-65EDBB33045C}" type="presOf" srcId="{A8873CBB-F2B8-4EB6-953E-7C61F9A5B3A3}" destId="{2B4C9AB1-0799-422E-8DCF-C2CCDBF6D71C}" srcOrd="0" destOrd="0" presId="urn:diagrams.loki3.com/BracketList"/>
    <dgm:cxn modelId="{84DF18CE-A83C-493B-898E-41C447AFE787}" srcId="{F6E8EBBE-A9AE-47B2-9C21-205C0F04803F}" destId="{1B1A274F-C978-4A6B-8580-A8AEE349A6B5}" srcOrd="0" destOrd="0" parTransId="{CD7B7EA1-A82E-47B2-9370-B1758490BC01}" sibTransId="{6B111ABC-5637-4364-AD39-F5B124D61C4D}"/>
    <dgm:cxn modelId="{37AC2BEB-1421-4B5A-A802-6F810069A73B}" type="presOf" srcId="{CEDC3C45-263E-457F-AF74-CD11244F5FD4}" destId="{D4051BC0-B6BE-4A3B-9786-C42A440EA28E}" srcOrd="0" destOrd="1" presId="urn:diagrams.loki3.com/BracketList"/>
    <dgm:cxn modelId="{6B8907FD-0166-4CD3-B53A-B38FCCFAA98D}" srcId="{18510046-6CFD-41EF-95F1-DDDC5B022CE1}" destId="{341F14AB-8F87-4269-871C-D04D9C6F6750}" srcOrd="0" destOrd="0" parTransId="{DFB930CC-3724-49E5-AD0A-8508FECAD526}" sibTransId="{679AE048-ECFA-45BA-83E6-F142549E11F6}"/>
    <dgm:cxn modelId="{5FA0A452-C237-4DC0-B92E-68E54D55FE28}" type="presParOf" srcId="{71646CB4-47C2-4399-8079-CA543CD6086B}" destId="{7BBD9070-56BC-4034-B2B4-C1060E2F7C2A}" srcOrd="0" destOrd="0" presId="urn:diagrams.loki3.com/BracketList"/>
    <dgm:cxn modelId="{C62166A1-8AC5-4E65-B23E-9BC1549298CE}" type="presParOf" srcId="{7BBD9070-56BC-4034-B2B4-C1060E2F7C2A}" destId="{9D13906E-F1A7-49B5-9E84-5BB72D707F9C}" srcOrd="0" destOrd="0" presId="urn:diagrams.loki3.com/BracketList"/>
    <dgm:cxn modelId="{CAAEFD96-7FE7-432A-8F90-F834549C0641}" type="presParOf" srcId="{7BBD9070-56BC-4034-B2B4-C1060E2F7C2A}" destId="{E56D1AA5-EC5E-4E69-920C-6E34719934D8}" srcOrd="1" destOrd="0" presId="urn:diagrams.loki3.com/BracketList"/>
    <dgm:cxn modelId="{E167632B-866A-4F46-89D3-EDC734FA861B}" type="presParOf" srcId="{7BBD9070-56BC-4034-B2B4-C1060E2F7C2A}" destId="{D94794F9-F51B-4D0B-8E10-99FD6F302DB7}" srcOrd="2" destOrd="0" presId="urn:diagrams.loki3.com/BracketList"/>
    <dgm:cxn modelId="{92DFB32E-352B-4B58-806A-035E2AE9B054}" type="presParOf" srcId="{7BBD9070-56BC-4034-B2B4-C1060E2F7C2A}" destId="{6716119A-C66A-4990-ACBC-878EC21BDEDA}" srcOrd="3" destOrd="0" presId="urn:diagrams.loki3.com/BracketList"/>
    <dgm:cxn modelId="{BF4F249F-F265-424D-894A-2D61B9CBBF3D}" type="presParOf" srcId="{71646CB4-47C2-4399-8079-CA543CD6086B}" destId="{9308BA60-8B37-4AD4-8F6F-DD2772A3F5B3}" srcOrd="1" destOrd="0" presId="urn:diagrams.loki3.com/BracketList"/>
    <dgm:cxn modelId="{3271988E-D8B9-40FB-9D47-7BFC0F179EAD}" type="presParOf" srcId="{71646CB4-47C2-4399-8079-CA543CD6086B}" destId="{41DD4544-5A53-4D3F-8A32-F46D0FEECAD1}" srcOrd="2" destOrd="0" presId="urn:diagrams.loki3.com/BracketList"/>
    <dgm:cxn modelId="{D517C7C5-B1BF-49D7-8627-F9935AD6469B}" type="presParOf" srcId="{41DD4544-5A53-4D3F-8A32-F46D0FEECAD1}" destId="{54BDA740-FC62-47C2-A42F-725A2B4980A9}" srcOrd="0" destOrd="0" presId="urn:diagrams.loki3.com/BracketList"/>
    <dgm:cxn modelId="{C5B5590F-6FDE-4AA0-A10D-397CCD8E5370}" type="presParOf" srcId="{41DD4544-5A53-4D3F-8A32-F46D0FEECAD1}" destId="{83B657E3-FD7A-4BA3-9014-4B6FD13A3F68}" srcOrd="1" destOrd="0" presId="urn:diagrams.loki3.com/BracketList"/>
    <dgm:cxn modelId="{54A76102-97E2-4BF4-A688-847DC3CA3B3A}" type="presParOf" srcId="{41DD4544-5A53-4D3F-8A32-F46D0FEECAD1}" destId="{75FE2C7C-A239-4F1D-9EB3-49BEC36449B8}" srcOrd="2" destOrd="0" presId="urn:diagrams.loki3.com/BracketList"/>
    <dgm:cxn modelId="{24B944D7-B0EF-47AC-A3C4-EF40D790B1D7}" type="presParOf" srcId="{41DD4544-5A53-4D3F-8A32-F46D0FEECAD1}" destId="{D4051BC0-B6BE-4A3B-9786-C42A440EA28E}" srcOrd="3" destOrd="0" presId="urn:diagrams.loki3.com/BracketList"/>
    <dgm:cxn modelId="{80993B5A-9761-4E31-9DE1-813B893E4E67}" type="presParOf" srcId="{71646CB4-47C2-4399-8079-CA543CD6086B}" destId="{983DDFA8-6D6A-4F42-A099-0BD522FD6582}" srcOrd="3" destOrd="0" presId="urn:diagrams.loki3.com/BracketList"/>
    <dgm:cxn modelId="{32F3C42A-5DF8-4731-9A75-B24815CE07FE}" type="presParOf" srcId="{71646CB4-47C2-4399-8079-CA543CD6086B}" destId="{91E26372-906C-40C8-95FA-2E1A56275C5E}" srcOrd="4" destOrd="0" presId="urn:diagrams.loki3.com/BracketList"/>
    <dgm:cxn modelId="{6AC71A1A-3C68-445B-9871-88B3CE565851}" type="presParOf" srcId="{91E26372-906C-40C8-95FA-2E1A56275C5E}" destId="{2B4C9AB1-0799-422E-8DCF-C2CCDBF6D71C}" srcOrd="0" destOrd="0" presId="urn:diagrams.loki3.com/BracketList"/>
    <dgm:cxn modelId="{E9EB446A-248E-441B-ABB8-5A0BFD57DD36}" type="presParOf" srcId="{91E26372-906C-40C8-95FA-2E1A56275C5E}" destId="{FB6BA20C-0E32-4149-BD82-14346E9F53BA}" srcOrd="1" destOrd="0" presId="urn:diagrams.loki3.com/BracketList"/>
    <dgm:cxn modelId="{3712EB3E-94A3-413A-AE3A-366443EAD8DA}" type="presParOf" srcId="{91E26372-906C-40C8-95FA-2E1A56275C5E}" destId="{7529F61F-7D25-47BC-AB50-7C4CF8B13FDB}" srcOrd="2" destOrd="0" presId="urn:diagrams.loki3.com/BracketList"/>
    <dgm:cxn modelId="{7B2D49CD-586E-4841-9997-3620821F88DA}" type="presParOf" srcId="{91E26372-906C-40C8-95FA-2E1A56275C5E}" destId="{918A3125-58EB-42DD-8BCC-BAD1E14EE5D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906E-F1A7-49B5-9E84-5BB72D707F9C}">
      <dsp:nvSpPr>
        <dsp:cNvPr id="0" name=""/>
        <dsp:cNvSpPr/>
      </dsp:nvSpPr>
      <dsp:spPr>
        <a:xfrm>
          <a:off x="2495" y="403243"/>
          <a:ext cx="127668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Scope 1</a:t>
          </a:r>
        </a:p>
      </dsp:txBody>
      <dsp:txXfrm>
        <a:off x="2495" y="403243"/>
        <a:ext cx="1276689" cy="396000"/>
      </dsp:txXfrm>
    </dsp:sp>
    <dsp:sp modelId="{E56D1AA5-EC5E-4E69-920C-6E34719934D8}">
      <dsp:nvSpPr>
        <dsp:cNvPr id="0" name=""/>
        <dsp:cNvSpPr/>
      </dsp:nvSpPr>
      <dsp:spPr>
        <a:xfrm>
          <a:off x="1279185" y="93868"/>
          <a:ext cx="255337" cy="1014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119A-C66A-4990-ACBC-878EC21BDEDA}">
      <dsp:nvSpPr>
        <dsp:cNvPr id="0" name=""/>
        <dsp:cNvSpPr/>
      </dsp:nvSpPr>
      <dsp:spPr>
        <a:xfrm>
          <a:off x="1636658" y="93868"/>
          <a:ext cx="3472595" cy="10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Direkte utslipp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F.eks. drivstofforbruk fra egne kjøretøy </a:t>
          </a:r>
        </a:p>
      </dsp:txBody>
      <dsp:txXfrm>
        <a:off x="1636658" y="93868"/>
        <a:ext cx="3472595" cy="1014750"/>
      </dsp:txXfrm>
    </dsp:sp>
    <dsp:sp modelId="{54BDA740-FC62-47C2-A42F-725A2B4980A9}">
      <dsp:nvSpPr>
        <dsp:cNvPr id="0" name=""/>
        <dsp:cNvSpPr/>
      </dsp:nvSpPr>
      <dsp:spPr>
        <a:xfrm>
          <a:off x="2495" y="1489993"/>
          <a:ext cx="127668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Scope 2</a:t>
          </a:r>
        </a:p>
      </dsp:txBody>
      <dsp:txXfrm>
        <a:off x="2495" y="1489993"/>
        <a:ext cx="1276689" cy="396000"/>
      </dsp:txXfrm>
    </dsp:sp>
    <dsp:sp modelId="{83B657E3-FD7A-4BA3-9014-4B6FD13A3F68}">
      <dsp:nvSpPr>
        <dsp:cNvPr id="0" name=""/>
        <dsp:cNvSpPr/>
      </dsp:nvSpPr>
      <dsp:spPr>
        <a:xfrm>
          <a:off x="1279185" y="1180618"/>
          <a:ext cx="255337" cy="1014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51BC0-B6BE-4A3B-9786-C42A440EA28E}">
      <dsp:nvSpPr>
        <dsp:cNvPr id="0" name=""/>
        <dsp:cNvSpPr/>
      </dsp:nvSpPr>
      <dsp:spPr>
        <a:xfrm>
          <a:off x="1636658" y="1180618"/>
          <a:ext cx="3472595" cy="1014750"/>
        </a:xfrm>
        <a:prstGeom prst="rect">
          <a:avLst/>
        </a:prstGeom>
        <a:solidFill>
          <a:schemeClr val="accent4">
            <a:hueOff val="-5127594"/>
            <a:satOff val="-31916"/>
            <a:lumOff val="-16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Indirekte utslipp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Energiforbruk (fra bygg og elbillading) 4%</a:t>
          </a:r>
        </a:p>
      </dsp:txBody>
      <dsp:txXfrm>
        <a:off x="1636658" y="1180618"/>
        <a:ext cx="3472595" cy="1014750"/>
      </dsp:txXfrm>
    </dsp:sp>
    <dsp:sp modelId="{2B4C9AB1-0799-422E-8DCF-C2CCDBF6D71C}">
      <dsp:nvSpPr>
        <dsp:cNvPr id="0" name=""/>
        <dsp:cNvSpPr/>
      </dsp:nvSpPr>
      <dsp:spPr>
        <a:xfrm>
          <a:off x="2495" y="3108868"/>
          <a:ext cx="127668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Scope 3</a:t>
          </a:r>
        </a:p>
      </dsp:txBody>
      <dsp:txXfrm>
        <a:off x="2495" y="3108868"/>
        <a:ext cx="1276689" cy="396000"/>
      </dsp:txXfrm>
    </dsp:sp>
    <dsp:sp modelId="{FB6BA20C-0E32-4149-BD82-14346E9F53BA}">
      <dsp:nvSpPr>
        <dsp:cNvPr id="0" name=""/>
        <dsp:cNvSpPr/>
      </dsp:nvSpPr>
      <dsp:spPr>
        <a:xfrm>
          <a:off x="1279185" y="2267368"/>
          <a:ext cx="255337" cy="2079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A3125-58EB-42DD-8BCC-BAD1E14EE5D3}">
      <dsp:nvSpPr>
        <dsp:cNvPr id="0" name=""/>
        <dsp:cNvSpPr/>
      </dsp:nvSpPr>
      <dsp:spPr>
        <a:xfrm>
          <a:off x="1636658" y="2267368"/>
          <a:ext cx="3472595" cy="2079000"/>
        </a:xfrm>
        <a:prstGeom prst="rect">
          <a:avLst/>
        </a:prstGeom>
        <a:solidFill>
          <a:schemeClr val="accent4">
            <a:hueOff val="-10255187"/>
            <a:satOff val="-63833"/>
            <a:lumOff val="-3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Indirekte utslipp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F.eks. utslipp ifm. produksjon og transport av innkjøpte varer som f.eks. matvarer i kantinen, utslipp fra forbrenning av avfall, flyreiser. 96%</a:t>
          </a:r>
        </a:p>
      </dsp:txBody>
      <dsp:txXfrm>
        <a:off x="1636658" y="2267368"/>
        <a:ext cx="3472595" cy="20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90DF-6590-5A40-962E-8704CD7FA6E8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C8A4-CD5D-6342-87B3-7AD01220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 1 utgjør utslipp fra egen produksjon, og utgjør en så liten andel at den ikke synes i figuren. 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 2 utgjør 4%, mens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utgjør 96%. Scope 3 er direkte linket til aktivitet på campusene. Fordelingen mellom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scopene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er representativ for hvordan det pleier å se ut.</a:t>
            </a:r>
            <a:endParaRPr lang="nb-N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26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Kantine</a:t>
            </a:r>
          </a:p>
          <a:p>
            <a:r>
              <a:rPr lang="nb-NO" b="1" dirty="0"/>
              <a:t>I 2017 ble kantine kun beregnet med </a:t>
            </a:r>
            <a:r>
              <a:rPr lang="nb-NO" b="1" dirty="0" err="1"/>
              <a:t>average</a:t>
            </a:r>
            <a:r>
              <a:rPr lang="nb-NO" b="1" dirty="0"/>
              <a:t> </a:t>
            </a:r>
            <a:r>
              <a:rPr lang="nb-NO" b="1" dirty="0" err="1"/>
              <a:t>meal</a:t>
            </a:r>
            <a:r>
              <a:rPr lang="nb-NO" b="1" dirty="0"/>
              <a:t>, ikke særlig nøyaktig datagrunnlag</a:t>
            </a:r>
            <a:r>
              <a:rPr lang="nb-NO" dirty="0"/>
              <a:t>.</a:t>
            </a:r>
          </a:p>
          <a:p>
            <a:r>
              <a:rPr lang="nb-NO" b="1" dirty="0"/>
              <a:t>I 2018 ble </a:t>
            </a:r>
            <a:r>
              <a:rPr lang="nb-NO" b="1" dirty="0" err="1"/>
              <a:t>kpi</a:t>
            </a:r>
            <a:r>
              <a:rPr lang="nb-NO" b="1" dirty="0"/>
              <a:t> beregnet for kjøtt/fisk/vegetar, og er benyttet i årene etter.</a:t>
            </a:r>
          </a:p>
          <a:p>
            <a:r>
              <a:rPr lang="nb-NO" b="1" dirty="0"/>
              <a:t>Har lagt til </a:t>
            </a:r>
            <a:r>
              <a:rPr lang="nb-NO" b="1" dirty="0" err="1"/>
              <a:t>executive</a:t>
            </a:r>
            <a:r>
              <a:rPr lang="nb-NO" b="1" dirty="0"/>
              <a:t>-lunsjer i 2019, var ikke medregnet i 2018</a:t>
            </a:r>
            <a:r>
              <a:rPr lang="nb-NO" dirty="0"/>
              <a:t>. I Oslo er datagrunnlaget mer komplett i 2019, hvilket gjør at flere matvarer kunne tas med i beregningen (bakverk, kioskvarer mm.) i forhold til i 2018. </a:t>
            </a:r>
          </a:p>
          <a:p>
            <a:r>
              <a:rPr lang="nb-NO" dirty="0"/>
              <a:t>Dette førte til en økning for Oslo 2018-2019.</a:t>
            </a:r>
          </a:p>
          <a:p>
            <a:r>
              <a:rPr lang="nb-NO" dirty="0"/>
              <a:t>Kaffebarene ble medregnet fra 2021</a:t>
            </a:r>
          </a:p>
          <a:p>
            <a:r>
              <a:rPr lang="nb-NO" b="1" dirty="0"/>
              <a:t>I 2021 samme kantinedriver for alle campusene. Har muliggjort lik rapportering for alle fire. 2020 og 2021 påvirket av pandemien. </a:t>
            </a:r>
          </a:p>
          <a:p>
            <a:r>
              <a:rPr lang="nb-NO" b="1" dirty="0"/>
              <a:t>Hvitt kjøtt en tredjedel av utslipp i forhold til rødt kjøtt. </a:t>
            </a:r>
            <a:r>
              <a:rPr lang="nb-NO" b="1" dirty="0" err="1"/>
              <a:t>Coffeeshops</a:t>
            </a:r>
            <a:r>
              <a:rPr lang="nb-NO" b="1" dirty="0"/>
              <a:t> er med i grunnlaget for første gang og utgjør 76 tonn og utgjør 17% av utslipp kantine.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7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Pendling 2017-2022 – ansatte og studenter</a:t>
            </a:r>
          </a:p>
          <a:p>
            <a:r>
              <a:rPr lang="nb-NO" b="1" dirty="0"/>
              <a:t>BI har redusert sitt utslipp med 72% 2017-2021. Skyldes delvis økt elektrifisering av busspark i Ruter, endring i metodikk samt respondenters svar.  </a:t>
            </a:r>
          </a:p>
          <a:p>
            <a:r>
              <a:rPr lang="nb-NO" dirty="0"/>
              <a:t>Trender: Fossilbil reduseres, el-bil øker, offentlig transport utgjør ca. 50% av alle reiser, flere sykler og går, i Oslo etterspørres bedre garderober.</a:t>
            </a:r>
          </a:p>
          <a:p>
            <a:r>
              <a:rPr lang="nb-NO" dirty="0"/>
              <a:t>Grunn til å velge bil: Tidsbesparende</a:t>
            </a:r>
          </a:p>
          <a:p>
            <a:r>
              <a:rPr lang="nb-NO" dirty="0"/>
              <a:t>Hva skal til for å gå fra bil til offentlig: Subsidiert transport 27%, forbedret kollektivtilbud 26%, 20% vil bruke bil uansett tiltak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98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1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lvl="0" indent="0" algn="l" defTabSz="921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8A5F8-F4F9-43D6-A2E5-547ECFB9A5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19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 9 </a:t>
            </a: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viser hvordan klimagassutslippene (for alle </a:t>
            </a:r>
            <a:r>
              <a:rPr lang="nb-N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</a:t>
            </a: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samlet) fra år 2017 til 2022. Prosenttallet viser endring i mengden utslipp i forhold til år 2017,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 er det året som BI har satt som baseline for sitt mål om 50 % klimagassreduksjon i 2030.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Figuren viser at BI har oppnådd 50 % kutt i 2022. Utfordringen blir å holde seg på dette utslippsnivået frem til 2030.</a:t>
            </a:r>
            <a:endParaRPr lang="nb-NO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29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064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73EBC-A9F9-4BD6-B29A-69860154D2F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63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24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Tjenestesreiser</a:t>
            </a:r>
            <a:r>
              <a:rPr lang="nb-NO" dirty="0"/>
              <a:t> og pendling er de største </a:t>
            </a:r>
            <a:r>
              <a:rPr lang="nb-NO" dirty="0" err="1"/>
              <a:t>utlippsfaktorene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33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938E2-0BDE-9057-B931-821609C37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ACECC8-90E1-27D9-D986-20BD2D0DC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12526-9247-1ED0-1162-858023F0C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Tjenestereiser utgjør hele 53% av totalt utslipp i 2023.</a:t>
            </a:r>
          </a:p>
          <a:p>
            <a:r>
              <a:rPr lang="nb-NO" dirty="0"/>
              <a:t>Basert på </a:t>
            </a:r>
            <a:r>
              <a:rPr lang="nb-NO" dirty="0" err="1"/>
              <a:t>pkm</a:t>
            </a:r>
            <a:r>
              <a:rPr lang="nb-NO" dirty="0"/>
              <a:t>. Buss og tog medregnes ikke.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57B9C-6A22-3B15-ADC8-1B0D161A8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7F8E1-68D9-5C60-3F45-25A326AD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D45F9-BD9A-DB35-98F3-36CAE619C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D59A4-BA9D-68C6-984E-6954B5DA8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Tjenestereiser utgjør hele 53% av totalt utslipp i 2023.</a:t>
            </a:r>
          </a:p>
          <a:p>
            <a:r>
              <a:rPr lang="nb-NO" dirty="0"/>
              <a:t>Basert på </a:t>
            </a:r>
            <a:r>
              <a:rPr lang="nb-NO" dirty="0" err="1"/>
              <a:t>pkm</a:t>
            </a:r>
            <a:r>
              <a:rPr lang="nb-NO" dirty="0"/>
              <a:t>. Buss og tog medregnes ikke.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2F7E-E4B5-A42C-B901-393DC3CA2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6E64-6A85-4006-8AF0-EA2FE0D174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26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mmen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9220" y="4279768"/>
            <a:ext cx="9973559" cy="131975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8" y="2817362"/>
            <a:ext cx="1537804" cy="113894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B8FA1C3-2555-1E48-B1F9-87300CD81E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6737" y="5893313"/>
            <a:ext cx="2118523" cy="335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9220" y="3541924"/>
            <a:ext cx="9973559" cy="131975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79" y="1168773"/>
            <a:ext cx="1666240" cy="166624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052227-19FC-5341-8D03-1317AFDE0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6737" y="5858140"/>
            <a:ext cx="2118523" cy="335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258957"/>
            <a:ext cx="10944225" cy="447923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200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88823"/>
            <a:ext cx="10948988" cy="635889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351723"/>
            <a:ext cx="5111750" cy="4439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/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/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456363" y="1351722"/>
            <a:ext cx="5111750" cy="443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/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/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54479" y="1261872"/>
            <a:ext cx="9015985" cy="430682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 i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54479" y="1261872"/>
            <a:ext cx="9015985" cy="430682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 i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2" y="2268704"/>
            <a:ext cx="1666240" cy="166624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56E5BB5-4FB8-0A43-9F87-6CDB8E122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04" y="5217009"/>
            <a:ext cx="2118523" cy="335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5149" y="-5243"/>
            <a:ext cx="6180423" cy="69626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4379341"/>
            <a:ext cx="11539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082747"/>
            <a:ext cx="621901" cy="62190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3887" y="5950226"/>
            <a:ext cx="109442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6AD41A-64B4-5040-B202-9BB9B96C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028E45A-4914-6C4D-930B-56B479F054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49589" y="6225973"/>
            <a:ext cx="2118523" cy="3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81" r:id="rId3"/>
    <p:sldLayoutId id="2147483672" r:id="rId4"/>
    <p:sldLayoutId id="2147483699" r:id="rId5"/>
    <p:sldLayoutId id="2147483698" r:id="rId6"/>
    <p:sldLayoutId id="2147483684" r:id="rId7"/>
    <p:sldLayoutId id="2147483697" r:id="rId8"/>
    <p:sldLayoutId id="214748368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4067" userDrawn="1">
          <p15:clr>
            <a:srgbClr val="F26B43"/>
          </p15:clr>
        </p15:guide>
        <p15:guide id="5" pos="36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DB3357-ACE5-4CDD-6BA9-EF417AC49DE1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6791E-4D44-F8CE-D2CF-2F1AB230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220" y="4183812"/>
            <a:ext cx="9973559" cy="69874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Klimaregnskap 2023</a:t>
            </a:r>
          </a:p>
        </p:txBody>
      </p:sp>
    </p:spTree>
    <p:extLst>
      <p:ext uri="{BB962C8B-B14F-4D97-AF65-F5344CB8AC3E}">
        <p14:creationId xmlns:p14="http://schemas.microsoft.com/office/powerpoint/2010/main" val="73896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86ED7-EB0F-EB1B-0166-1F7E366C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9A92-9FB4-C82D-58F1-8AAAF87B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31E22-CB3D-AD2F-E4C2-435CC477431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56363" y="1266092"/>
            <a:ext cx="5111749" cy="4525109"/>
          </a:xfrm>
        </p:spPr>
        <p:txBody>
          <a:bodyPr/>
          <a:lstStyle/>
          <a:p>
            <a:r>
              <a:rPr lang="nb-NO" dirty="0"/>
              <a:t>Reiser fordelt på ansatte og studenter – utslipp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Studentreiser omfatter utvekslingsstudenter, </a:t>
            </a:r>
            <a:r>
              <a:rPr lang="nb-NO" sz="2000" dirty="0" err="1"/>
              <a:t>executive</a:t>
            </a:r>
            <a:r>
              <a:rPr lang="nb-NO" sz="2000" dirty="0"/>
              <a:t> utenlandssamlinger og deltakelse case </a:t>
            </a:r>
            <a:r>
              <a:rPr lang="nb-NO" sz="2000" dirty="0" err="1"/>
              <a:t>competitions</a:t>
            </a:r>
            <a:r>
              <a:rPr lang="nb-NO" sz="2000" dirty="0"/>
              <a:t> (fly/hotell)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Ansattereiser</a:t>
            </a:r>
            <a:r>
              <a:rPr lang="nb-NO" sz="2000" dirty="0"/>
              <a:t> omfatter tjenestereiser (fly/hotell/</a:t>
            </a:r>
            <a:r>
              <a:rPr lang="nb-NO" sz="2000" dirty="0" err="1"/>
              <a:t>km.godtgjørelse</a:t>
            </a:r>
            <a:r>
              <a:rPr lang="nb-NO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Andel studentreiser er økende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E5FE7C-5D22-3B9B-0AF4-4D15AE0DACF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59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D6718-5A03-FCFA-7BD7-D7375AD2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A41-670E-A311-73BC-E3EC29D4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/>
          <a:p>
            <a:r>
              <a:rPr lang="nb-NO" dirty="0"/>
              <a:t>BI - Klimaregnskapet 2023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ECB6FE-03BE-BC30-4AA0-0CAA7B1FD9D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258888"/>
          <a:ext cx="5435600" cy="447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179F5B-0683-7A98-7EBA-ECEFECAA3D44}"/>
              </a:ext>
            </a:extLst>
          </p:cNvPr>
          <p:cNvGraphicFramePr>
            <a:graphicFrameLocks/>
          </p:cNvGraphicFramePr>
          <p:nvPr/>
        </p:nvGraphicFramePr>
        <p:xfrm>
          <a:off x="6096000" y="1438724"/>
          <a:ext cx="5230483" cy="416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94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6705-3382-2BEB-860F-2BD3C411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1FE4D-0646-99EA-B7DC-94A449AE5CA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dirty="0"/>
              <a:t>Kantine utslipp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Corona-effekt i 2020 og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Samme kantinedriver på alle campuser fra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Økt fokus på vegetar/fisk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Endring i metodikk samt mer komplett datagrunnlag virker inn på resultatene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2023 versus 2017 -56%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1833E-1463-53F3-C97A-DE32B8C8054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59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66E-6606-BE77-84FE-DC030843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6AF5F-A568-2F99-E7EB-6C7D2240ABA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dirty="0"/>
              <a:t>Pendling sum utslipp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2023 versus 2017 -46%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Skyldes økt elektrifisering av busspark, endring i metodikk, respondenters 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Utslippsfaktor buss endret i 2023, fører til økning &gt;800 tCO2e.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Reduksjon fossil bil, økning el-bil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Hjemmekontor 0 dager/uke 29%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Hjemmekontor 1 dag/uke 31%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Hjemmekontor 2 dager/uke 29%</a:t>
            </a:r>
          </a:p>
          <a:p>
            <a:endParaRPr lang="nb-NO" sz="2000" dirty="0"/>
          </a:p>
          <a:p>
            <a:endParaRPr lang="nb-NO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492412-CB0E-9B8C-5EB7-00F6B3B312F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05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99D7-9DE5-052B-779A-D11FD64C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3548F-3989-D6E2-3E7B-E012E870837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sz="2000" dirty="0"/>
              <a:t>Pendling utslipp tCO2e fordelt på ansatte og studenter: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Andel ansatte under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Utslippsfaktor buss endret i 2023, fører til økning 800 tCO2e for studentene, 22 tCO2e for ansatte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2B8AAC-5ABC-C45A-1EF5-AD54608B043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4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686C-6E26-8735-CEB8-2F82CA63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967D0-FF45-2236-3110-16A6039E9E0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Utslipp</a:t>
            </a:r>
            <a:r>
              <a:rPr lang="en-US" dirty="0"/>
              <a:t> 2023 </a:t>
            </a:r>
            <a:r>
              <a:rPr lang="en-US" dirty="0" err="1"/>
              <a:t>utgjør</a:t>
            </a:r>
            <a:r>
              <a:rPr lang="en-US" dirty="0"/>
              <a:t> 85 tCO2e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Gjennomsnitt</a:t>
            </a:r>
            <a:r>
              <a:rPr lang="en-US" dirty="0"/>
              <a:t> 15 km </a:t>
            </a:r>
            <a:r>
              <a:rPr lang="en-US" dirty="0" err="1"/>
              <a:t>pendledistanse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2017 vs. 2023: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Kjørte</a:t>
            </a:r>
            <a:r>
              <a:rPr lang="en-US" dirty="0"/>
              <a:t> km </a:t>
            </a:r>
            <a:r>
              <a:rPr lang="en-US" dirty="0" err="1"/>
              <a:t>fossilbil</a:t>
            </a:r>
            <a:r>
              <a:rPr lang="en-US" dirty="0"/>
              <a:t> -48%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Kjørte</a:t>
            </a:r>
            <a:r>
              <a:rPr lang="en-US" dirty="0"/>
              <a:t> km </a:t>
            </a:r>
            <a:r>
              <a:rPr lang="en-US" dirty="0" err="1"/>
              <a:t>elbil</a:t>
            </a:r>
            <a:r>
              <a:rPr lang="en-US" dirty="0"/>
              <a:t> +50%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Kjørte</a:t>
            </a:r>
            <a:r>
              <a:rPr lang="en-US" dirty="0"/>
              <a:t> km buss </a:t>
            </a:r>
            <a:r>
              <a:rPr lang="en-US" dirty="0" err="1"/>
              <a:t>tredoblet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Kjørte</a:t>
            </a:r>
            <a:r>
              <a:rPr lang="en-US" dirty="0"/>
              <a:t> km t-bane er fire ganger </a:t>
            </a:r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for buss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Andel</a:t>
            </a:r>
            <a:r>
              <a:rPr lang="en-US" dirty="0"/>
              <a:t> </a:t>
            </a:r>
            <a:r>
              <a:rPr lang="en-US" dirty="0" err="1"/>
              <a:t>gående</a:t>
            </a:r>
            <a:r>
              <a:rPr lang="en-US" dirty="0"/>
              <a:t> og </a:t>
            </a:r>
            <a:r>
              <a:rPr lang="en-US" dirty="0" err="1"/>
              <a:t>syklende</a:t>
            </a:r>
            <a:r>
              <a:rPr lang="en-US" dirty="0"/>
              <a:t> </a:t>
            </a:r>
            <a:r>
              <a:rPr lang="en-US" dirty="0" err="1"/>
              <a:t>utgjør</a:t>
            </a:r>
            <a:r>
              <a:rPr lang="en-US" dirty="0"/>
              <a:t>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0B93F11-1589-855C-999C-57B6E6EEA7E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8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49F0-7C4A-055A-DBC7-BFA65359A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9602-AD6E-E1E2-6CDD-649D7678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486BF-B9F6-30ED-1DDE-2EEB15116FC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Utslipp</a:t>
            </a:r>
            <a:r>
              <a:rPr lang="en-US" sz="2000" dirty="0"/>
              <a:t> 2023 </a:t>
            </a:r>
            <a:r>
              <a:rPr lang="en-US" sz="2000" dirty="0" err="1"/>
              <a:t>utgjør</a:t>
            </a:r>
            <a:r>
              <a:rPr lang="en-US" sz="2000" dirty="0"/>
              <a:t> 1.776 tCO2e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Utslippsfaktor buss endret i 2023, fører til økning &gt;800 tCO2e.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Gjennomsnitt</a:t>
            </a:r>
            <a:r>
              <a:rPr lang="en-US" sz="2000" dirty="0"/>
              <a:t> 11 km </a:t>
            </a:r>
            <a:r>
              <a:rPr lang="en-US" sz="2000" dirty="0" err="1"/>
              <a:t>pendledistanse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2019 vs. 2023: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Kjørte</a:t>
            </a:r>
            <a:r>
              <a:rPr lang="en-US" sz="2000" dirty="0"/>
              <a:t> km </a:t>
            </a:r>
            <a:r>
              <a:rPr lang="en-US" sz="2000" dirty="0" err="1"/>
              <a:t>fossilbil</a:t>
            </a:r>
            <a:r>
              <a:rPr lang="en-US" sz="2000" dirty="0"/>
              <a:t> +85%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Kjørte</a:t>
            </a:r>
            <a:r>
              <a:rPr lang="en-US" sz="2000" dirty="0"/>
              <a:t> km </a:t>
            </a:r>
            <a:r>
              <a:rPr lang="en-US" sz="2000" dirty="0" err="1"/>
              <a:t>elbil</a:t>
            </a:r>
            <a:r>
              <a:rPr lang="en-US" sz="2000" dirty="0"/>
              <a:t> +128%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Kjørte</a:t>
            </a:r>
            <a:r>
              <a:rPr lang="en-US" sz="2000" dirty="0"/>
              <a:t> km buss -2%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Kjørte</a:t>
            </a:r>
            <a:r>
              <a:rPr lang="en-US" sz="2000" dirty="0"/>
              <a:t> km t-bane </a:t>
            </a:r>
            <a:r>
              <a:rPr lang="en-US" sz="2000" dirty="0" err="1"/>
              <a:t>doblet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Andel</a:t>
            </a:r>
            <a:r>
              <a:rPr lang="en-US" sz="2000" dirty="0"/>
              <a:t> </a:t>
            </a:r>
            <a:r>
              <a:rPr lang="en-US" sz="2000" dirty="0" err="1"/>
              <a:t>gående</a:t>
            </a:r>
            <a:r>
              <a:rPr lang="en-US" sz="2000" dirty="0"/>
              <a:t> 21%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3E04CDF-75D6-D1D7-8C6C-8790B26C89D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96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BA0AD-E6E1-DA60-7695-1B102DAD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32DDC5-BE2C-467D-CDE1-ABA85424912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3C9C-32A0-7598-E7CB-73F6C725FB4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285750" indent="-285750" font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 utarbeider årlig klimaregnskap som identifiserer vesentlige utslippskilder og rapporterer BIs klimaavtrykk for alle fire campusene.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Klimaregnskapet er basert på Greenhouse Gas </a:t>
            </a:r>
            <a:r>
              <a:rPr lang="nb-NO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Protocol</a:t>
            </a: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(GHG-protokollen), som er den mest anerkjente og vanligste standarden for rapportering av CO2-utslipp.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endParaRPr lang="nb-NO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D25407-51FC-00DF-504E-9473FE113A6B}"/>
              </a:ext>
            </a:extLst>
          </p:cNvPr>
          <p:cNvGraphicFramePr>
            <a:graphicFrameLocks/>
          </p:cNvGraphicFramePr>
          <p:nvPr/>
        </p:nvGraphicFramePr>
        <p:xfrm>
          <a:off x="7191555" y="3525177"/>
          <a:ext cx="3738113" cy="212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0779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E81B-0E25-FC5B-B68E-B259C52D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BI - Årlig klimagassutslipp fordelt på </a:t>
            </a:r>
            <a:r>
              <a:rPr lang="nb-NO" dirty="0" err="1"/>
              <a:t>scope</a:t>
            </a:r>
            <a:r>
              <a:rPr lang="nb-NO" dirty="0"/>
              <a:t> 1,2 og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92074-FC47-7F6E-B1D4-2A5926FA0DC2}"/>
              </a:ext>
            </a:extLst>
          </p:cNvPr>
          <p:cNvSpPr/>
          <p:nvPr/>
        </p:nvSpPr>
        <p:spPr>
          <a:xfrm>
            <a:off x="9865360" y="4824418"/>
            <a:ext cx="140208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BIs samlede utslipp 2017-2023 er redusert med 23%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E6866D-5B97-A4AC-5CD7-326E49BBC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88" y="1258888"/>
            <a:ext cx="8235440" cy="4479930"/>
          </a:xfrm>
        </p:spPr>
      </p:pic>
    </p:spTree>
    <p:extLst>
      <p:ext uri="{BB962C8B-B14F-4D97-AF65-F5344CB8AC3E}">
        <p14:creationId xmlns:p14="http://schemas.microsoft.com/office/powerpoint/2010/main" val="113694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D4E6-6E55-D8B7-8E54-FDA1D9BB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E5A1EE-A5C4-C57E-AF8A-0E60306E8AA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FD7D8-EB5C-2AAE-1DEB-7EE84866FCD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dirty="0"/>
              <a:t>Klimagassutslipp i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Sum campuser, alle </a:t>
            </a:r>
            <a:r>
              <a:rPr lang="nb-NO" dirty="0" err="1"/>
              <a:t>scopes</a:t>
            </a:r>
            <a:r>
              <a:rPr lang="nb-NO" dirty="0"/>
              <a:t>,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Viser endring i mengden utslipp i forhold til 2017 (baseline for målet om 50% klimagassreduksjon i 2030).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BI oppnådd 23% kutt i 2023.</a:t>
            </a:r>
          </a:p>
          <a:p>
            <a:endParaRPr lang="nb-NO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17708E-F226-AE24-85C1-83E04064E49B}"/>
              </a:ext>
            </a:extLst>
          </p:cNvPr>
          <p:cNvGraphicFramePr>
            <a:graphicFrameLocks/>
          </p:cNvGraphicFramePr>
          <p:nvPr/>
        </p:nvGraphicFramePr>
        <p:xfrm>
          <a:off x="1169258" y="1882473"/>
          <a:ext cx="4926741" cy="370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93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60B7-0975-196E-F30F-27AA77B2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Største</a:t>
            </a:r>
            <a:r>
              <a:rPr lang="en-US" dirty="0"/>
              <a:t> </a:t>
            </a:r>
            <a:r>
              <a:rPr lang="en-US" dirty="0" err="1"/>
              <a:t>utslippsområder</a:t>
            </a:r>
            <a:r>
              <a:rPr lang="en-US" dirty="0"/>
              <a:t> 2017 versus 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4E93BD-F14B-DAA6-8AA2-228B17F11E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25A492C-D522-85A9-C1B1-C551E4A5A219}"/>
              </a:ext>
            </a:extLst>
          </p:cNvPr>
          <p:cNvGraphicFramePr>
            <a:graphicFrameLocks noGrp="1"/>
          </p:cNvGraphicFramePr>
          <p:nvPr>
            <p:ph sz="half" idx="11"/>
          </p:nvPr>
        </p:nvGraphicFramePr>
        <p:xfrm>
          <a:off x="6456363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90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F4D5-66B8-43D6-A100-F10E2FF0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Totalt utslipp i 2023 6596 tCO2e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9A1DCD-49A3-47D0-9600-501AE259971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3716" y="1277927"/>
          <a:ext cx="10944225" cy="462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157">
                  <a:extLst>
                    <a:ext uri="{9D8B030D-6E8A-4147-A177-3AD203B41FA5}">
                      <a16:colId xmlns:a16="http://schemas.microsoft.com/office/drawing/2014/main" val="2843410819"/>
                    </a:ext>
                  </a:extLst>
                </a:gridCol>
                <a:gridCol w="3106994">
                  <a:extLst>
                    <a:ext uri="{9D8B030D-6E8A-4147-A177-3AD203B41FA5}">
                      <a16:colId xmlns:a16="http://schemas.microsoft.com/office/drawing/2014/main" val="2017323284"/>
                    </a:ext>
                  </a:extLst>
                </a:gridCol>
                <a:gridCol w="5826074">
                  <a:extLst>
                    <a:ext uri="{9D8B030D-6E8A-4147-A177-3AD203B41FA5}">
                      <a16:colId xmlns:a16="http://schemas.microsoft.com/office/drawing/2014/main" val="1208985108"/>
                    </a:ext>
                  </a:extLst>
                </a:gridCol>
              </a:tblGrid>
              <a:tr h="4620802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014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4B8ED1-A4B7-4D56-AEC0-8A5113887239}"/>
              </a:ext>
            </a:extLst>
          </p:cNvPr>
          <p:cNvSpPr txBox="1"/>
          <p:nvPr/>
        </p:nvSpPr>
        <p:spPr>
          <a:xfrm>
            <a:off x="1524000" y="1848465"/>
            <a:ext cx="1995948" cy="698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8978C9-6E4A-46D6-9C0C-15C507824782}"/>
              </a:ext>
            </a:extLst>
          </p:cNvPr>
          <p:cNvSpPr/>
          <p:nvPr/>
        </p:nvSpPr>
        <p:spPr>
          <a:xfrm>
            <a:off x="623887" y="1314345"/>
            <a:ext cx="1922668" cy="90774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Scope 1</a:t>
            </a:r>
          </a:p>
          <a:p>
            <a:pPr algn="ctr"/>
            <a:r>
              <a:rPr lang="nb-NO" sz="1400" dirty="0">
                <a:solidFill>
                  <a:schemeClr val="accent1"/>
                </a:solidFill>
              </a:rPr>
              <a:t>Alle direkte klimautslipp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38C1AE-23DC-4FB0-9826-D193E0F16429}"/>
              </a:ext>
            </a:extLst>
          </p:cNvPr>
          <p:cNvSpPr/>
          <p:nvPr/>
        </p:nvSpPr>
        <p:spPr>
          <a:xfrm>
            <a:off x="2713703" y="1307691"/>
            <a:ext cx="2930013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Scope 2</a:t>
            </a:r>
          </a:p>
          <a:p>
            <a:pPr algn="ctr"/>
            <a:r>
              <a:rPr lang="nb-NO" sz="1400" dirty="0">
                <a:solidFill>
                  <a:schemeClr val="accent1"/>
                </a:solidFill>
              </a:rPr>
              <a:t>Indirekte klimagassutslipp fra forbruk av innkjøpt elektrisitet eller varme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3D3245-266F-4A07-BA7A-FDBE9DDB6615}"/>
              </a:ext>
            </a:extLst>
          </p:cNvPr>
          <p:cNvSpPr/>
          <p:nvPr/>
        </p:nvSpPr>
        <p:spPr>
          <a:xfrm>
            <a:off x="5810864" y="1278194"/>
            <a:ext cx="5673213" cy="9624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Scope 3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Andre indirekte utslipp, slik som produksjonen av varer som BI bruker, reiser, pendling, mat, avfall etc. </a:t>
            </a:r>
          </a:p>
        </p:txBody>
      </p:sp>
      <p:pic>
        <p:nvPicPr>
          <p:cNvPr id="15" name="Graphic 14" descr="Car">
            <a:extLst>
              <a:ext uri="{FF2B5EF4-FFF2-40B4-BE49-F238E27FC236}">
                <a16:creationId xmlns:a16="http://schemas.microsoft.com/office/drawing/2014/main" id="{22D3D6D7-00C7-41DF-848F-7F6DCD89E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524" y="2945685"/>
            <a:ext cx="914399" cy="914399"/>
          </a:xfrm>
          <a:prstGeom prst="rect">
            <a:avLst/>
          </a:prstGeom>
        </p:spPr>
      </p:pic>
      <p:pic>
        <p:nvPicPr>
          <p:cNvPr id="16" name="Graphic 15" descr="High voltage">
            <a:extLst>
              <a:ext uri="{FF2B5EF4-FFF2-40B4-BE49-F238E27FC236}">
                <a16:creationId xmlns:a16="http://schemas.microsoft.com/office/drawing/2014/main" id="{CFD65525-49C6-482E-9FE4-FDD26F9B34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0062" y="3981799"/>
            <a:ext cx="914400" cy="914400"/>
          </a:xfrm>
          <a:prstGeom prst="rect">
            <a:avLst/>
          </a:prstGeom>
        </p:spPr>
      </p:pic>
      <p:pic>
        <p:nvPicPr>
          <p:cNvPr id="17" name="Graphic 16" descr="Person eating">
            <a:extLst>
              <a:ext uri="{FF2B5EF4-FFF2-40B4-BE49-F238E27FC236}">
                <a16:creationId xmlns:a16="http://schemas.microsoft.com/office/drawing/2014/main" id="{6E85AC16-0D08-4F08-B779-7ADA529DE9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5411" y="2518154"/>
            <a:ext cx="723354" cy="723354"/>
          </a:xfrm>
          <a:prstGeom prst="rect">
            <a:avLst/>
          </a:prstGeom>
        </p:spPr>
      </p:pic>
      <p:pic>
        <p:nvPicPr>
          <p:cNvPr id="19" name="Graphic 18" descr="Garbage">
            <a:extLst>
              <a:ext uri="{FF2B5EF4-FFF2-40B4-BE49-F238E27FC236}">
                <a16:creationId xmlns:a16="http://schemas.microsoft.com/office/drawing/2014/main" id="{A915AC24-13B4-4869-B2EC-00D664EF12C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1579" y="2566375"/>
            <a:ext cx="597261" cy="597261"/>
          </a:xfrm>
          <a:prstGeom prst="rect">
            <a:avLst/>
          </a:prstGeom>
        </p:spPr>
      </p:pic>
      <p:pic>
        <p:nvPicPr>
          <p:cNvPr id="20" name="Graphic 19" descr="Train">
            <a:extLst>
              <a:ext uri="{FF2B5EF4-FFF2-40B4-BE49-F238E27FC236}">
                <a16:creationId xmlns:a16="http://schemas.microsoft.com/office/drawing/2014/main" id="{8E7DFC59-9E6C-4565-B14C-BCDACA151B8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8648" y="4528548"/>
            <a:ext cx="540799" cy="540799"/>
          </a:xfrm>
          <a:prstGeom prst="rect">
            <a:avLst/>
          </a:prstGeom>
        </p:spPr>
      </p:pic>
      <p:pic>
        <p:nvPicPr>
          <p:cNvPr id="21" name="Graphic 20" descr="Airplane">
            <a:extLst>
              <a:ext uri="{FF2B5EF4-FFF2-40B4-BE49-F238E27FC236}">
                <a16:creationId xmlns:a16="http://schemas.microsoft.com/office/drawing/2014/main" id="{DAB20357-BAF8-46DA-B85F-CBF8D7904AF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715334">
            <a:off x="5841307" y="4383901"/>
            <a:ext cx="631505" cy="631505"/>
          </a:xfrm>
          <a:prstGeom prst="rect">
            <a:avLst/>
          </a:prstGeom>
        </p:spPr>
      </p:pic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898C1693-BB76-4C41-9B16-755B33CC360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73230" y="4556001"/>
            <a:ext cx="485891" cy="48589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6768648-EA7F-446A-8B47-4B9E5AC42754}"/>
              </a:ext>
            </a:extLst>
          </p:cNvPr>
          <p:cNvSpPr/>
          <p:nvPr/>
        </p:nvSpPr>
        <p:spPr>
          <a:xfrm>
            <a:off x="4263374" y="3134865"/>
            <a:ext cx="1116050" cy="72335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4%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6F97663-49A5-46BE-80E5-2B9ECD2B682D}"/>
              </a:ext>
            </a:extLst>
          </p:cNvPr>
          <p:cNvSpPr/>
          <p:nvPr/>
        </p:nvSpPr>
        <p:spPr>
          <a:xfrm>
            <a:off x="936292" y="2227015"/>
            <a:ext cx="1465007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Bil: 1,6 tCO2e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77F12C6-136A-4DDB-B85E-B4AACA4996A2}"/>
              </a:ext>
            </a:extLst>
          </p:cNvPr>
          <p:cNvSpPr/>
          <p:nvPr/>
        </p:nvSpPr>
        <p:spPr>
          <a:xfrm>
            <a:off x="2713703" y="2251407"/>
            <a:ext cx="2930013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Kjøpt energi, varme, kjøling 261,7 tCO2e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3F959A-ECBE-4B31-BAD3-DDFB79110714}"/>
              </a:ext>
            </a:extLst>
          </p:cNvPr>
          <p:cNvSpPr/>
          <p:nvPr/>
        </p:nvSpPr>
        <p:spPr>
          <a:xfrm>
            <a:off x="6978313" y="2597961"/>
            <a:ext cx="810756" cy="61430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8%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B87E348-F3DD-4937-A1BC-1AF07F222A86}"/>
              </a:ext>
            </a:extLst>
          </p:cNvPr>
          <p:cNvSpPr/>
          <p:nvPr/>
        </p:nvSpPr>
        <p:spPr>
          <a:xfrm>
            <a:off x="5848353" y="2240165"/>
            <a:ext cx="1940716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Kantine 530,9  tCO2e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78FEFB-0807-46D6-9C46-E8B767D0DDBE}"/>
              </a:ext>
            </a:extLst>
          </p:cNvPr>
          <p:cNvSpPr/>
          <p:nvPr/>
        </p:nvSpPr>
        <p:spPr>
          <a:xfrm>
            <a:off x="7052111" y="4705403"/>
            <a:ext cx="815966" cy="6874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53%</a:t>
            </a:r>
          </a:p>
        </p:txBody>
      </p:sp>
      <p:pic>
        <p:nvPicPr>
          <p:cNvPr id="33" name="Graphic 32" descr="Bed">
            <a:extLst>
              <a:ext uri="{FF2B5EF4-FFF2-40B4-BE49-F238E27FC236}">
                <a16:creationId xmlns:a16="http://schemas.microsoft.com/office/drawing/2014/main" id="{008DC16E-C2A2-4FB4-9612-777F45D053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95411" y="4890308"/>
            <a:ext cx="546699" cy="54669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843C00F-2B1D-475D-AFEF-4F955F3E9CCE}"/>
              </a:ext>
            </a:extLst>
          </p:cNvPr>
          <p:cNvSpPr/>
          <p:nvPr/>
        </p:nvSpPr>
        <p:spPr>
          <a:xfrm>
            <a:off x="5810864" y="3970041"/>
            <a:ext cx="2316675" cy="263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Flyreiser &amp; Business travel 3438,1 tCO2e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5D72AC-0E9A-4954-950E-223AC499988F}"/>
              </a:ext>
            </a:extLst>
          </p:cNvPr>
          <p:cNvCxnSpPr/>
          <p:nvPr/>
        </p:nvCxnSpPr>
        <p:spPr>
          <a:xfrm>
            <a:off x="8003458" y="2359742"/>
            <a:ext cx="0" cy="3220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94DC94-7410-47BC-A19C-938DA2DA165C}"/>
              </a:ext>
            </a:extLst>
          </p:cNvPr>
          <p:cNvCxnSpPr/>
          <p:nvPr/>
        </p:nvCxnSpPr>
        <p:spPr>
          <a:xfrm>
            <a:off x="9935497" y="2360009"/>
            <a:ext cx="0" cy="3220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5F6FB9-6ADB-4B69-8C5C-874A62F10DFE}"/>
              </a:ext>
            </a:extLst>
          </p:cNvPr>
          <p:cNvSpPr/>
          <p:nvPr/>
        </p:nvSpPr>
        <p:spPr>
          <a:xfrm>
            <a:off x="7943910" y="3886204"/>
            <a:ext cx="2008375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Pendling 1861,6 tCO2e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28B8274-9246-4120-8A0D-83CF51690E50}"/>
              </a:ext>
            </a:extLst>
          </p:cNvPr>
          <p:cNvSpPr/>
          <p:nvPr/>
        </p:nvSpPr>
        <p:spPr>
          <a:xfrm>
            <a:off x="8003457" y="2249997"/>
            <a:ext cx="2008375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Avfall 92 t CO2e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EAC463-8157-48ED-AC7D-F370938F4AF4}"/>
              </a:ext>
            </a:extLst>
          </p:cNvPr>
          <p:cNvSpPr/>
          <p:nvPr/>
        </p:nvSpPr>
        <p:spPr>
          <a:xfrm>
            <a:off x="8976148" y="2615004"/>
            <a:ext cx="782523" cy="5972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1,4%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710E3E-0382-4A80-8794-C5796F53BE2C}"/>
              </a:ext>
            </a:extLst>
          </p:cNvPr>
          <p:cNvSpPr/>
          <p:nvPr/>
        </p:nvSpPr>
        <p:spPr>
          <a:xfrm>
            <a:off x="8976148" y="4896199"/>
            <a:ext cx="817600" cy="68360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29%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B436DFD-4908-4459-AD4A-7C6556DF90EA}"/>
              </a:ext>
            </a:extLst>
          </p:cNvPr>
          <p:cNvSpPr/>
          <p:nvPr/>
        </p:nvSpPr>
        <p:spPr>
          <a:xfrm>
            <a:off x="10627405" y="4896199"/>
            <a:ext cx="837826" cy="540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0,2%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AC8136-F3B0-4FEA-B248-4E1A017C6D5C}"/>
              </a:ext>
            </a:extLst>
          </p:cNvPr>
          <p:cNvSpPr/>
          <p:nvPr/>
        </p:nvSpPr>
        <p:spPr>
          <a:xfrm>
            <a:off x="9883223" y="3886049"/>
            <a:ext cx="1684890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Papir 13,5 tCO2e</a:t>
            </a:r>
          </a:p>
        </p:txBody>
      </p:sp>
      <p:pic>
        <p:nvPicPr>
          <p:cNvPr id="45" name="Graphic 44" descr="Sustainability">
            <a:extLst>
              <a:ext uri="{FF2B5EF4-FFF2-40B4-BE49-F238E27FC236}">
                <a16:creationId xmlns:a16="http://schemas.microsoft.com/office/drawing/2014/main" id="{87E5A7F4-A406-47BA-B05C-8CF88A4E1D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59797" y="2565762"/>
            <a:ext cx="628138" cy="628138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E1794006-9635-4E51-B2B5-A0A83412D129}"/>
              </a:ext>
            </a:extLst>
          </p:cNvPr>
          <p:cNvSpPr/>
          <p:nvPr/>
        </p:nvSpPr>
        <p:spPr>
          <a:xfrm>
            <a:off x="10659121" y="2915188"/>
            <a:ext cx="806200" cy="56541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4%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9B3BC4A-F731-4D45-90AF-8C88636A472E}"/>
              </a:ext>
            </a:extLst>
          </p:cNvPr>
          <p:cNvSpPr/>
          <p:nvPr/>
        </p:nvSpPr>
        <p:spPr>
          <a:xfrm>
            <a:off x="9863052" y="2224505"/>
            <a:ext cx="1705057" cy="347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Annet 263,9 tCO2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B2CC79-A340-42EB-AB35-F9DB565153E0}"/>
              </a:ext>
            </a:extLst>
          </p:cNvPr>
          <p:cNvCxnSpPr>
            <a:cxnSpLocks/>
          </p:cNvCxnSpPr>
          <p:nvPr/>
        </p:nvCxnSpPr>
        <p:spPr>
          <a:xfrm>
            <a:off x="6031387" y="3746090"/>
            <a:ext cx="553672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 descr="Car">
            <a:extLst>
              <a:ext uri="{FF2B5EF4-FFF2-40B4-BE49-F238E27FC236}">
                <a16:creationId xmlns:a16="http://schemas.microsoft.com/office/drawing/2014/main" id="{E2D7B11D-99E5-4F06-A3A0-70B73940640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68523" y="5212236"/>
            <a:ext cx="541254" cy="5412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9A8578-CE3D-458F-A27F-194A9C0961EC}"/>
              </a:ext>
            </a:extLst>
          </p:cNvPr>
          <p:cNvSpPr/>
          <p:nvPr/>
        </p:nvSpPr>
        <p:spPr>
          <a:xfrm rot="2173141">
            <a:off x="2697543" y="2194692"/>
            <a:ext cx="7810772" cy="3497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9F97C9-C875-4178-B21B-BC6E8ACC55D1}"/>
              </a:ext>
            </a:extLst>
          </p:cNvPr>
          <p:cNvSpPr/>
          <p:nvPr/>
        </p:nvSpPr>
        <p:spPr>
          <a:xfrm>
            <a:off x="5318098" y="2879010"/>
            <a:ext cx="2037931" cy="105701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94% av utslippene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Lysbildezoom 5">
                <a:extLst>
                  <a:ext uri="{FF2B5EF4-FFF2-40B4-BE49-F238E27FC236}">
                    <a16:creationId xmlns:a16="http://schemas.microsoft.com/office/drawing/2014/main" id="{F3AE5DB6-B060-2279-F0BD-71B885D6D9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7309" y="4143013"/>
              <a:ext cx="3048000" cy="1714500"/>
            </p:xfrm>
            <a:graphic>
              <a:graphicData uri="http://schemas.microsoft.com/office/powerpoint/2016/slidezoom">
                <pslz:sldZm>
                  <pslz:sldZmObj sldId="273" cId="2460391971">
                    <pslz:zmPr id="{CB9E1E48-1F45-4E32-BB88-F3DF702B018C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Lysbildezoom 5">
                <a:extLst>
                  <a:ext uri="{FF2B5EF4-FFF2-40B4-BE49-F238E27FC236}">
                    <a16:creationId xmlns:a16="http://schemas.microsoft.com/office/drawing/2014/main" id="{F3AE5DB6-B060-2279-F0BD-71B885D6D9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7309" y="414301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3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30B5-9E58-D192-BCC6-F88456BB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F3D05-C6CD-D9F0-F208-4A5B92EF3D2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sz="2000" dirty="0"/>
              <a:t>Scope 2 – Indirekte utslipp tCO2e - Energiforbruk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Fordelt på elektrisitet og varme/kjøling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Reduksjon i utslipp hvert år grunnet at elektrisitet og ventilasjon har blitt renere, økende fornybarandel gjennom perioden.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Økning 2023 grunnet høyere forbruk </a:t>
            </a:r>
            <a:r>
              <a:rPr lang="nb-NO" sz="2000"/>
              <a:t>av varme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2023 versus 2017 -59%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2023 versus 2019 -40%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7590D9-9753-7ADF-82B1-2E614DBBCFC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58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9DF1-A14D-BD3E-E286-DB22302F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2FDA9-EE2D-43D8-F74B-AC4B5921AD2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dirty="0"/>
              <a:t>Scope 3 – Indirekte utslipp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Viser utslipp i </a:t>
            </a:r>
            <a:r>
              <a:rPr lang="nb-NO" dirty="0" err="1"/>
              <a:t>scope</a:t>
            </a:r>
            <a:r>
              <a:rPr lang="nb-NO" dirty="0"/>
              <a:t> 3 fordelt på ulike hovedgrupper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Effekten av </a:t>
            </a:r>
            <a:r>
              <a:rPr lang="nb-NO" dirty="0" err="1"/>
              <a:t>corona</a:t>
            </a:r>
            <a:r>
              <a:rPr lang="nb-NO" dirty="0"/>
              <a:t> fremkommer i 2020 og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2023 versus 2019 +17%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2023 versus 2017 reduksjon -11%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Største utslippene fra tjenestereiser og pendling.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81A928-759D-7A44-382A-E028D61CE0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07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9F872-A8BE-91CD-83BE-B855E36DC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E0F8-2DDF-796E-29F9-CACACB94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 - Klimaregnskapet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763B9-9865-A1F4-8248-EC40D5F7F49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nb-NO" dirty="0"/>
              <a:t>Reiser– utslipp tCO2e: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Sum campuser 2017-2023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Omfatter ansatte og studenter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95% av utslippene utgjør flyreiser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Øvrige poster hotell og km-godtgjørelse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Corona-effekt 2020-2021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2023 versus 2019 +22%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2023 versus 2017 +39%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87279B-0CD4-8F55-4401-A8891858991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3888" y="1350963"/>
          <a:ext cx="5111750" cy="44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198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 fargepalet">
      <a:dk1>
        <a:srgbClr val="000000"/>
      </a:dk1>
      <a:lt1>
        <a:srgbClr val="FFFFFF"/>
      </a:lt1>
      <a:dk2>
        <a:srgbClr val="001B32"/>
      </a:dk2>
      <a:lt2>
        <a:srgbClr val="F7F7E5"/>
      </a:lt2>
      <a:accent1>
        <a:srgbClr val="00457F"/>
      </a:accent1>
      <a:accent2>
        <a:srgbClr val="006AB3"/>
      </a:accent2>
      <a:accent3>
        <a:srgbClr val="18B1FF"/>
      </a:accent3>
      <a:accent4>
        <a:srgbClr val="CFE8F8"/>
      </a:accent4>
      <a:accent5>
        <a:srgbClr val="9B9083"/>
      </a:accent5>
      <a:accent6>
        <a:srgbClr val="C5C0B8"/>
      </a:accent6>
      <a:hlink>
        <a:srgbClr val="C5A769"/>
      </a:hlink>
      <a:folHlink>
        <a:srgbClr val="EFE9E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59BD85-8CDA-4CD9-BFA2-219B77E7C5BF}" vid="{6D129FB2-5D44-47A5-A71D-B45FE177F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7b491f-65cf-4a22-abe3-2c926f96ef74" xsi:nil="true"/>
    <lcf76f155ced4ddcb4097134ff3c332f xmlns="92382f11-2e18-4dc1-be60-1ab52c41cb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006028FF2A94E8FD559BF32EAA5DE" ma:contentTypeVersion="18" ma:contentTypeDescription="Create a new document." ma:contentTypeScope="" ma:versionID="d7af9347a088aed404f7f3b46573e396">
  <xsd:schema xmlns:xsd="http://www.w3.org/2001/XMLSchema" xmlns:xs="http://www.w3.org/2001/XMLSchema" xmlns:p="http://schemas.microsoft.com/office/2006/metadata/properties" xmlns:ns2="92382f11-2e18-4dc1-be60-1ab52c41cb4e" xmlns:ns3="d27b491f-65cf-4a22-abe3-2c926f96ef74" targetNamespace="http://schemas.microsoft.com/office/2006/metadata/properties" ma:root="true" ma:fieldsID="70c5cb2dee6871c40ae0b711cbb6f929" ns2:_="" ns3:_="">
    <xsd:import namespace="92382f11-2e18-4dc1-be60-1ab52c41cb4e"/>
    <xsd:import namespace="d27b491f-65cf-4a22-abe3-2c926f96e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82f11-2e18-4dc1-be60-1ab52c41c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554886-c2b2-42e7-ae49-e712ab45e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b491f-65cf-4a22-abe3-2c926f96ef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7001f8-e4db-4d48-a423-93f2588f333a}" ma:internalName="TaxCatchAll" ma:showField="CatchAllData" ma:web="d27b491f-65cf-4a22-abe3-2c926f96e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A85C88FB0CB4FB99477A6C4B9C114" ma:contentTypeVersion="4" ma:contentTypeDescription="Create a new document." ma:contentTypeScope="" ma:versionID="2a6739363119e4e7dc1f3405c77c004d">
  <xsd:schema xmlns:xsd="http://www.w3.org/2001/XMLSchema" xmlns:xs="http://www.w3.org/2001/XMLSchema" xmlns:p="http://schemas.microsoft.com/office/2006/metadata/properties" xmlns:ns2="d3d769d3-09d4-43d3-bb5f-29fb52366a91" xmlns:ns3="7414670d-10f8-4eaa-b4fd-a38537151b4e" targetNamespace="http://schemas.microsoft.com/office/2006/metadata/properties" ma:root="true" ma:fieldsID="7890aadc83282ac5b81626c8fa62c32e" ns2:_="" ns3:_="">
    <xsd:import namespace="d3d769d3-09d4-43d3-bb5f-29fb52366a91"/>
    <xsd:import namespace="7414670d-10f8-4eaa-b4fd-a38537151b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769d3-09d4-43d3-bb5f-29fb52366a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4670d-10f8-4eaa-b4fd-a38537151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5A169-01D3-449C-9536-90C5C1463D57}">
  <ds:schemaRefs>
    <ds:schemaRef ds:uri="http://schemas.microsoft.com/office/2006/metadata/properties"/>
    <ds:schemaRef ds:uri="http://schemas.microsoft.com/office/infopath/2007/PartnerControls"/>
    <ds:schemaRef ds:uri="d3d769d3-09d4-43d3-bb5f-29fb52366a91"/>
  </ds:schemaRefs>
</ds:datastoreItem>
</file>

<file path=customXml/itemProps2.xml><?xml version="1.0" encoding="utf-8"?>
<ds:datastoreItem xmlns:ds="http://schemas.openxmlformats.org/officeDocument/2006/customXml" ds:itemID="{4A0A5983-DDC5-4CC6-8411-449BD52F5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40EEF-EECE-4F58-AF06-831F815436C8}"/>
</file>

<file path=customXml/itemProps4.xml><?xml version="1.0" encoding="utf-8"?>
<ds:datastoreItem xmlns:ds="http://schemas.openxmlformats.org/officeDocument/2006/customXml" ds:itemID="{CE33E15F-D1A9-43B5-94FD-1069A8A98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d769d3-09d4-43d3-bb5f-29fb52366a91"/>
    <ds:schemaRef ds:uri="7414670d-10f8-4eaa-b4fd-a38537151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c6c704b-b6c7-44c3-9e3a-3a2a18430174}" enabled="1" method="Privileged" siteId="{adee44b2-91fc-40f1-abdd-9cc29351b5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BI_mal_enkel_ny</Template>
  <TotalTime>15</TotalTime>
  <Words>1241</Words>
  <Application>Microsoft Office PowerPoint</Application>
  <PresentationFormat>Widescreen</PresentationFormat>
  <Paragraphs>185</Paragraphs>
  <Slides>17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Office-tema</vt:lpstr>
      <vt:lpstr> Klimaregnskap 2023</vt:lpstr>
      <vt:lpstr>BI - Klimaregnskapet 2023</vt:lpstr>
      <vt:lpstr>BI - Årlig klimagassutslipp fordelt på scope 1,2 og 3</vt:lpstr>
      <vt:lpstr>BI - Klimaregnskapet 2023</vt:lpstr>
      <vt:lpstr>Største utslippsområder 2017 versus 2023</vt:lpstr>
      <vt:lpstr>Totalt utslipp i 2023 6596 tCO2e 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BI - Klimaregnskapet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Koch, Greta</dc:creator>
  <cp:lastModifiedBy>Koch, Greta</cp:lastModifiedBy>
  <cp:revision>1</cp:revision>
  <dcterms:created xsi:type="dcterms:W3CDTF">2024-12-03T13:16:08Z</dcterms:created>
  <dcterms:modified xsi:type="dcterms:W3CDTF">2024-12-03T13:32:00Z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0x010100A20006028FF2A94E8FD559BF32EAA5DE</vt:lpwstr>
  </property>
  <property fmtid="{D5CDD505-2E9C-101B-9397-08002B2CF9AE}" pid="3" name="_dlc_DocIdItemGuid">
    <vt:lpwstr>d0ec374e-6bdf-4cd4-8ac9-cdde66d34571</vt:lpwstr>
  </property>
</Properties>
</file>