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82" r:id="rId2"/>
    <p:sldId id="383" r:id="rId3"/>
    <p:sldId id="380" r:id="rId4"/>
    <p:sldId id="384" r:id="rId5"/>
    <p:sldId id="378" r:id="rId6"/>
    <p:sldId id="385" r:id="rId7"/>
    <p:sldId id="386" r:id="rId8"/>
  </p:sldIdLst>
  <p:sldSz cx="9144000" cy="5143500" type="screen16x9"/>
  <p:notesSz cx="6794500" cy="9931400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3058967-6E09-C144-B8F8-3D7939C06B49}">
          <p14:sldIdLst>
            <p14:sldId id="382"/>
            <p14:sldId id="383"/>
            <p14:sldId id="380"/>
            <p14:sldId id="384"/>
            <p14:sldId id="378"/>
            <p14:sldId id="385"/>
            <p14:sldId id="38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00366C"/>
    <a:srgbClr val="E5E7D4"/>
    <a:srgbClr val="C4C5A9"/>
    <a:srgbClr val="BAB187"/>
    <a:srgbClr val="103965"/>
    <a:srgbClr val="E3DF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96" autoAdjust="0"/>
    <p:restoredTop sz="94712" autoAdjust="0"/>
  </p:normalViewPr>
  <p:slideViewPr>
    <p:cSldViewPr>
      <p:cViewPr varScale="1">
        <p:scale>
          <a:sx n="150" d="100"/>
          <a:sy n="150" d="100"/>
        </p:scale>
        <p:origin x="108" y="15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500">
                <a:latin typeface="Verdana" pitchFamily="34" charset="0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500">
                <a:latin typeface="Verdana" pitchFamily="34" charset="0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500">
                <a:latin typeface="Verdana" pitchFamily="34" charset="0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500">
                <a:latin typeface="Verdana" pitchFamily="34" charset="0"/>
              </a:defRPr>
            </a:lvl1pPr>
          </a:lstStyle>
          <a:p>
            <a:pPr>
              <a:defRPr/>
            </a:pPr>
            <a:fld id="{713CB439-8A50-4CE3-B447-7BDB013E7D06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92438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500">
                <a:latin typeface="Verdana" pitchFamily="34" charset="0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1203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500">
                <a:latin typeface="Verdana" pitchFamily="34" charset="0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5364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313" y="744538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5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8050"/>
            <a:ext cx="4981575" cy="446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 smtClean="0"/>
              <a:t>Click to edit Master text styles</a:t>
            </a:r>
          </a:p>
          <a:p>
            <a:pPr lvl="1"/>
            <a:r>
              <a:rPr lang="nb-NO" noProof="0" smtClean="0"/>
              <a:t>Second level</a:t>
            </a:r>
          </a:p>
          <a:p>
            <a:pPr lvl="2"/>
            <a:r>
              <a:rPr lang="nb-NO" noProof="0" smtClean="0"/>
              <a:t>Third level</a:t>
            </a:r>
          </a:p>
          <a:p>
            <a:pPr lvl="3"/>
            <a:r>
              <a:rPr lang="nb-NO" noProof="0" smtClean="0"/>
              <a:t>Fourth level</a:t>
            </a:r>
          </a:p>
          <a:p>
            <a:pPr lvl="4"/>
            <a:r>
              <a:rPr lang="nb-NO" noProof="0" smtClean="0"/>
              <a:t>Fifth level</a:t>
            </a:r>
          </a:p>
        </p:txBody>
      </p:sp>
      <p:sp>
        <p:nvSpPr>
          <p:cNvPr id="51206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500">
                <a:latin typeface="Verdana" pitchFamily="34" charset="0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1207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500">
                <a:latin typeface="Verdana" pitchFamily="34" charset="0"/>
              </a:defRPr>
            </a:lvl1pPr>
          </a:lstStyle>
          <a:p>
            <a:pPr>
              <a:defRPr/>
            </a:pPr>
            <a:fld id="{8A901F31-135C-44A3-9FDC-672D6C6B2281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60211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53D7F1-42AD-4A98-AA2E-CBD6A868DFDE}" type="slidenum">
              <a:rPr lang="nb-NO"/>
              <a:pPr>
                <a:defRPr/>
              </a:pPr>
              <a:t>‹#›</a:t>
            </a:fld>
            <a:endParaRPr lang="nb-NO" sz="1400"/>
          </a:p>
        </p:txBody>
      </p:sp>
      <p:pic>
        <p:nvPicPr>
          <p:cNvPr id="7" name="Picture 6" descr="NSM_logo_16-9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nb-NO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3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3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2008E-23BF-44AB-B0E0-B72105D0C587}" type="slidenum">
              <a:rPr lang="nb-NO"/>
              <a:pPr>
                <a:defRPr/>
              </a:pPr>
              <a:t>‹#›</a:t>
            </a:fld>
            <a:endParaRPr lang="nb-NO" sz="140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Rectangle 3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EF65AE-BE35-4624-9053-BA2568572EC2}" type="slidenum">
              <a:rPr lang="nb-NO"/>
              <a:pPr>
                <a:defRPr/>
              </a:pPr>
              <a:t>‹#›</a:t>
            </a:fld>
            <a:endParaRPr lang="nb-NO" sz="140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28601"/>
            <a:ext cx="7543800" cy="53935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43000" y="988220"/>
            <a:ext cx="3695700" cy="215979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988220"/>
            <a:ext cx="3695700" cy="215979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Rectangle 3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3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51464-200A-4AC7-84D4-7AB9C88EB740}" type="slidenum">
              <a:rPr lang="nb-NO"/>
              <a:pPr>
                <a:defRPr/>
              </a:pPr>
              <a:t>‹#›</a:t>
            </a:fld>
            <a:endParaRPr lang="nb-NO" sz="140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28601"/>
            <a:ext cx="7543800" cy="53935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43000" y="988220"/>
            <a:ext cx="7543800" cy="2159794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nb-NO" noProof="0"/>
          </a:p>
        </p:txBody>
      </p:sp>
      <p:sp>
        <p:nvSpPr>
          <p:cNvPr id="4" name="Rectangle 3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D81034-B19B-4CE1-AEB3-1A58DE77827E}" type="slidenum">
              <a:rPr lang="nb-NO"/>
              <a:pPr>
                <a:defRPr/>
              </a:pPr>
              <a:t>‹#›</a:t>
            </a:fld>
            <a:endParaRPr lang="nb-NO" sz="14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 dirty="0"/>
          </a:p>
        </p:txBody>
      </p:sp>
      <p:sp>
        <p:nvSpPr>
          <p:cNvPr id="4" name="Rectangle 3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7A29C-1B4D-4189-A025-3F6A94D73404}" type="slidenum">
              <a:rPr lang="nb-NO"/>
              <a:pPr>
                <a:defRPr/>
              </a:pPr>
              <a:t>‹#›</a:t>
            </a:fld>
            <a:endParaRPr lang="nb-NO" sz="14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988220"/>
            <a:ext cx="3695700" cy="215979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988220"/>
            <a:ext cx="3695700" cy="215979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Rectangle 3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3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AAD8F-1E10-44DF-B063-034E6AA943F7}" type="slidenum">
              <a:rPr lang="nb-NO"/>
              <a:pPr>
                <a:defRPr/>
              </a:pPr>
              <a:t>‹#›</a:t>
            </a:fld>
            <a:endParaRPr lang="nb-NO" sz="14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Rectangle 3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8" name="Rectangle 3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" name="Rectangle 4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2998C-2FFD-4003-81BD-9B68FF00CD1D}" type="slidenum">
              <a:rPr lang="nb-NO"/>
              <a:pPr>
                <a:defRPr/>
              </a:pPr>
              <a:t>‹#›</a:t>
            </a:fld>
            <a:endParaRPr lang="nb-NO" sz="140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Rectangle 3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895B0-B06A-4454-9A02-B7BC227C263D}" type="slidenum">
              <a:rPr lang="nb-NO"/>
              <a:pPr>
                <a:defRPr/>
              </a:pPr>
              <a:t>‹#›</a:t>
            </a:fld>
            <a:endParaRPr lang="nb-NO" sz="140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B792C-DE1E-44F9-BB41-BF24C63F91A0}" type="slidenum">
              <a:rPr lang="nb-NO"/>
              <a:pPr>
                <a:defRPr/>
              </a:pPr>
              <a:t>‹#›</a:t>
            </a:fld>
            <a:endParaRPr lang="nb-NO" sz="14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3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3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2004E2-7F23-4910-B02B-EB390635A414}" type="slidenum">
              <a:rPr lang="nb-NO"/>
              <a:pPr>
                <a:defRPr/>
              </a:pPr>
              <a:t>‹#›</a:t>
            </a:fld>
            <a:endParaRPr lang="nb-NO" sz="14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ngelsk_bakgrunn_16-9.jpg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  <p:sp>
        <p:nvSpPr>
          <p:cNvPr id="1062" name="Rectangle 3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4758928"/>
            <a:ext cx="1905000" cy="270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800">
                <a:latin typeface="Verdana" pitchFamily="34" charset="0"/>
              </a:defRPr>
            </a:lvl1pPr>
          </a:lstStyle>
          <a:p>
            <a:pPr>
              <a:defRPr/>
            </a:pPr>
            <a:endParaRPr lang="nb-NO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9592" y="1491630"/>
            <a:ext cx="7543800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 dirty="0" smtClean="0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99592" y="699542"/>
            <a:ext cx="7543800" cy="53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nb-NO" dirty="0" smtClean="0"/>
          </a:p>
        </p:txBody>
      </p:sp>
      <p:sp>
        <p:nvSpPr>
          <p:cNvPr id="1063" name="Rectangle 3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019800" y="4758928"/>
            <a:ext cx="2895600" cy="270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800">
                <a:latin typeface="Verdana" pitchFamily="34" charset="0"/>
              </a:defRPr>
            </a:lvl1pPr>
          </a:lstStyle>
          <a:p>
            <a:pPr>
              <a:defRPr/>
            </a:pPr>
            <a:endParaRPr lang="nb-NO" dirty="0"/>
          </a:p>
        </p:txBody>
      </p:sp>
      <p:sp>
        <p:nvSpPr>
          <p:cNvPr id="1064" name="Rectangle 4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43400" y="4758928"/>
            <a:ext cx="838200" cy="270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800">
                <a:latin typeface="Verdana" pitchFamily="34" charset="0"/>
              </a:defRPr>
            </a:lvl1pPr>
          </a:lstStyle>
          <a:p>
            <a:pPr>
              <a:defRPr/>
            </a:pPr>
            <a:fld id="{AAA0BF62-4667-4EE9-8C0A-399ACB56CD6F}" type="slidenum">
              <a:rPr lang="nb-NO"/>
              <a:pPr>
                <a:defRPr/>
              </a:pPr>
              <a:t>‹#›</a:t>
            </a:fld>
            <a:endParaRPr lang="nb-NO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60" r:id="rId2"/>
    <p:sldLayoutId id="2147483661" r:id="rId3"/>
    <p:sldLayoutId id="2147483659" r:id="rId4"/>
    <p:sldLayoutId id="2147483662" r:id="rId5"/>
    <p:sldLayoutId id="2147483658" r:id="rId6"/>
    <p:sldLayoutId id="2147483657" r:id="rId7"/>
    <p:sldLayoutId id="2147483656" r:id="rId8"/>
    <p:sldLayoutId id="2147483655" r:id="rId9"/>
    <p:sldLayoutId id="2147483654" r:id="rId10"/>
    <p:sldLayoutId id="2147483653" r:id="rId11"/>
    <p:sldLayoutId id="2147483651" r:id="rId12"/>
    <p:sldLayoutId id="2147483650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66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66C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66C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66C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66C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66C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66C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66C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66C"/>
          </a:solidFill>
          <a:latin typeface="Arial" charset="0"/>
        </a:defRPr>
      </a:lvl9pPr>
    </p:titleStyle>
    <p:bodyStyle>
      <a:lvl1pPr marL="188913" indent="-188913" algn="l" rtl="0" eaLnBrk="1" fontAlgn="base" hangingPunct="1">
        <a:spcBef>
          <a:spcPct val="20000"/>
        </a:spcBef>
        <a:spcAft>
          <a:spcPct val="0"/>
        </a:spcAft>
        <a:buFont typeface="Times"/>
        <a:buChar char="•"/>
        <a:defRPr sz="2000" b="1">
          <a:solidFill>
            <a:srgbClr val="00366C"/>
          </a:solidFill>
          <a:latin typeface="+mn-lt"/>
          <a:ea typeface="+mn-ea"/>
          <a:cs typeface="+mn-cs"/>
        </a:defRPr>
      </a:lvl1pPr>
      <a:lvl2pPr marL="668338" indent="-195263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/>
        <a:buChar char="•"/>
        <a:defRPr sz="1600">
          <a:solidFill>
            <a:schemeClr val="tx1"/>
          </a:solidFill>
          <a:latin typeface="+mn-lt"/>
        </a:defRPr>
      </a:lvl2pPr>
      <a:lvl3pPr marL="1147763" indent="-198438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/>
        <a:buChar char="•"/>
        <a:defRPr sz="1600">
          <a:solidFill>
            <a:schemeClr val="tx1"/>
          </a:solidFill>
          <a:latin typeface="+mn-lt"/>
        </a:defRPr>
      </a:lvl3pPr>
      <a:lvl4pPr marL="1524000" indent="-1524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/>
        <a:buChar char="•"/>
        <a:defRPr sz="1600">
          <a:solidFill>
            <a:schemeClr val="tx1"/>
          </a:solidFill>
          <a:latin typeface="+mn-lt"/>
        </a:defRPr>
      </a:lvl4pPr>
      <a:lvl5pPr marL="2003425" indent="-174625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/>
        <a:buChar char="•"/>
        <a:defRPr sz="1600">
          <a:solidFill>
            <a:schemeClr val="tx1"/>
          </a:solidFill>
          <a:latin typeface="+mn-lt"/>
        </a:defRPr>
      </a:lvl5pPr>
      <a:lvl6pPr marL="2460625" indent="-174625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pitchFamily="18" charset="0"/>
        <a:buChar char="•"/>
        <a:defRPr sz="1600">
          <a:solidFill>
            <a:schemeClr val="tx1"/>
          </a:solidFill>
          <a:latin typeface="+mn-lt"/>
        </a:defRPr>
      </a:lvl6pPr>
      <a:lvl7pPr marL="2917825" indent="-174625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pitchFamily="18" charset="0"/>
        <a:buChar char="•"/>
        <a:defRPr sz="1600">
          <a:solidFill>
            <a:schemeClr val="tx1"/>
          </a:solidFill>
          <a:latin typeface="+mn-lt"/>
        </a:defRPr>
      </a:lvl7pPr>
      <a:lvl8pPr marL="3375025" indent="-174625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pitchFamily="18" charset="0"/>
        <a:buChar char="•"/>
        <a:defRPr sz="1600">
          <a:solidFill>
            <a:schemeClr val="tx1"/>
          </a:solidFill>
          <a:latin typeface="+mn-lt"/>
        </a:defRPr>
      </a:lvl8pPr>
      <a:lvl9pPr marL="3832225" indent="-174625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pitchFamily="18" charset="0"/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1498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 bwMode="auto">
          <a:xfrm>
            <a:off x="5257078" y="1873156"/>
            <a:ext cx="2664296" cy="20882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4" name="Oval 3"/>
          <p:cNvSpPr/>
          <p:nvPr/>
        </p:nvSpPr>
        <p:spPr bwMode="auto">
          <a:xfrm>
            <a:off x="5257078" y="432996"/>
            <a:ext cx="2592288" cy="2016224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92817" y="108960"/>
            <a:ext cx="2160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b="1" dirty="0" err="1" smtClean="0">
                <a:solidFill>
                  <a:srgbClr val="00B050"/>
                </a:solidFill>
              </a:rPr>
              <a:t>Distrib</a:t>
            </a:r>
            <a:r>
              <a:rPr lang="nb-NO" sz="1600" b="1" dirty="0" smtClean="0">
                <a:solidFill>
                  <a:srgbClr val="00B050"/>
                </a:solidFill>
              </a:rPr>
              <a:t>. Energy Res</a:t>
            </a:r>
            <a:endParaRPr lang="nb-NO" sz="1600" b="1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89126" y="3945484"/>
            <a:ext cx="2160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b="1" dirty="0" smtClean="0">
                <a:solidFill>
                  <a:schemeClr val="accent5">
                    <a:lumMod val="75000"/>
                  </a:schemeClr>
                </a:solidFill>
              </a:rPr>
              <a:t>Central. Energy Res</a:t>
            </a:r>
            <a:endParaRPr lang="nb-NO" sz="1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27436" y="699542"/>
            <a:ext cx="1189749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50" dirty="0" err="1" smtClean="0"/>
              <a:t>Demand</a:t>
            </a:r>
            <a:r>
              <a:rPr lang="nb-NO" sz="1050" dirty="0" smtClean="0"/>
              <a:t> </a:t>
            </a:r>
            <a:r>
              <a:rPr lang="nb-NO" sz="1050" dirty="0" err="1" smtClean="0"/>
              <a:t>Response</a:t>
            </a:r>
            <a:endParaRPr lang="nb-NO" sz="1050" dirty="0" smtClean="0"/>
          </a:p>
          <a:p>
            <a:r>
              <a:rPr lang="nb-NO" sz="1050" dirty="0" smtClean="0"/>
              <a:t>Electric </a:t>
            </a:r>
            <a:r>
              <a:rPr lang="nb-NO" sz="1050" dirty="0" err="1" smtClean="0"/>
              <a:t>Vehicles</a:t>
            </a:r>
            <a:endParaRPr lang="nb-NO" sz="1050" dirty="0"/>
          </a:p>
        </p:txBody>
      </p:sp>
      <p:sp>
        <p:nvSpPr>
          <p:cNvPr id="9" name="TextBox 8"/>
          <p:cNvSpPr txBox="1"/>
          <p:nvPr/>
        </p:nvSpPr>
        <p:spPr>
          <a:xfrm>
            <a:off x="5206930" y="2631859"/>
            <a:ext cx="13211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200" b="1" dirty="0" smtClean="0"/>
              <a:t>Non-Intermittent</a:t>
            </a:r>
            <a:endParaRPr lang="nb-NO" sz="1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223199" y="1234956"/>
            <a:ext cx="1332416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100" dirty="0" smtClean="0"/>
              <a:t>Small </a:t>
            </a:r>
            <a:r>
              <a:rPr lang="nb-NO" sz="1100" dirty="0" err="1" smtClean="0"/>
              <a:t>Scale</a:t>
            </a:r>
            <a:r>
              <a:rPr lang="nb-NO" sz="1100" dirty="0" smtClean="0"/>
              <a:t> Storage</a:t>
            </a:r>
          </a:p>
          <a:p>
            <a:r>
              <a:rPr lang="nb-NO" sz="1100" dirty="0" smtClean="0"/>
              <a:t>Micro-</a:t>
            </a:r>
            <a:r>
              <a:rPr lang="nb-NO" sz="1100" dirty="0" err="1" smtClean="0"/>
              <a:t>Cogeneration</a:t>
            </a:r>
            <a:endParaRPr lang="nb-NO" sz="1100" dirty="0" smtClean="0"/>
          </a:p>
          <a:p>
            <a:r>
              <a:rPr lang="nb-NO" sz="1100" dirty="0" smtClean="0"/>
              <a:t>Micro-</a:t>
            </a:r>
            <a:r>
              <a:rPr lang="nb-NO" sz="1100" dirty="0" err="1" smtClean="0"/>
              <a:t>Turbines</a:t>
            </a:r>
            <a:endParaRPr lang="nb-NO" sz="1100" dirty="0"/>
          </a:p>
        </p:txBody>
      </p:sp>
      <p:sp>
        <p:nvSpPr>
          <p:cNvPr id="12" name="TextBox 11"/>
          <p:cNvSpPr txBox="1"/>
          <p:nvPr/>
        </p:nvSpPr>
        <p:spPr>
          <a:xfrm>
            <a:off x="5761134" y="1923678"/>
            <a:ext cx="103105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100" dirty="0" smtClean="0"/>
              <a:t>Small </a:t>
            </a:r>
            <a:r>
              <a:rPr lang="nb-NO" sz="1100" dirty="0" err="1" smtClean="0"/>
              <a:t>Biomass</a:t>
            </a:r>
            <a:endParaRPr lang="nb-NO" sz="1100" dirty="0" smtClean="0"/>
          </a:p>
          <a:p>
            <a:r>
              <a:rPr lang="nb-NO" sz="1100" dirty="0" smtClean="0"/>
              <a:t>Small Hydro</a:t>
            </a:r>
            <a:endParaRPr lang="nb-NO" sz="1100" dirty="0"/>
          </a:p>
        </p:txBody>
      </p:sp>
      <p:sp>
        <p:nvSpPr>
          <p:cNvPr id="13" name="TextBox 12"/>
          <p:cNvSpPr txBox="1"/>
          <p:nvPr/>
        </p:nvSpPr>
        <p:spPr>
          <a:xfrm>
            <a:off x="6546382" y="1707654"/>
            <a:ext cx="10534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200" dirty="0" err="1" smtClean="0"/>
              <a:t>Rooftop</a:t>
            </a:r>
            <a:r>
              <a:rPr lang="nb-NO" sz="1200" dirty="0" smtClean="0"/>
              <a:t> Solar</a:t>
            </a:r>
            <a:endParaRPr lang="nb-NO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6958987" y="2655347"/>
            <a:ext cx="9973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200" b="1" dirty="0" smtClean="0"/>
              <a:t>Intermittent</a:t>
            </a:r>
            <a:endParaRPr lang="nb-NO" sz="1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543055" y="2825157"/>
            <a:ext cx="994183" cy="9002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50" dirty="0" smtClean="0"/>
              <a:t>Nuclear</a:t>
            </a:r>
          </a:p>
          <a:p>
            <a:r>
              <a:rPr lang="nb-NO" sz="1050" dirty="0" smtClean="0"/>
              <a:t>Gas</a:t>
            </a:r>
          </a:p>
          <a:p>
            <a:r>
              <a:rPr lang="nb-NO" sz="1050" dirty="0" err="1" smtClean="0"/>
              <a:t>Coal</a:t>
            </a:r>
            <a:endParaRPr lang="nb-NO" sz="1050" dirty="0" smtClean="0"/>
          </a:p>
          <a:p>
            <a:r>
              <a:rPr lang="nb-NO" sz="1050" dirty="0" smtClean="0"/>
              <a:t>Large </a:t>
            </a:r>
            <a:r>
              <a:rPr lang="nb-NO" sz="1050" dirty="0" err="1" smtClean="0"/>
              <a:t>Biomass</a:t>
            </a:r>
            <a:endParaRPr lang="nb-NO" sz="1050" dirty="0" smtClean="0"/>
          </a:p>
          <a:p>
            <a:r>
              <a:rPr lang="nb-NO" sz="1050" dirty="0" smtClean="0"/>
              <a:t>Large Hydro</a:t>
            </a:r>
            <a:endParaRPr lang="nb-NO" sz="1050" dirty="0"/>
          </a:p>
        </p:txBody>
      </p:sp>
      <p:sp>
        <p:nvSpPr>
          <p:cNvPr id="16" name="TextBox 15"/>
          <p:cNvSpPr txBox="1"/>
          <p:nvPr/>
        </p:nvSpPr>
        <p:spPr>
          <a:xfrm>
            <a:off x="6731624" y="2900590"/>
            <a:ext cx="102143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50" dirty="0" smtClean="0"/>
              <a:t>Large Solar PV</a:t>
            </a:r>
          </a:p>
          <a:p>
            <a:r>
              <a:rPr lang="nb-NO" sz="1050" dirty="0" smtClean="0"/>
              <a:t>Wind Farms</a:t>
            </a:r>
            <a:endParaRPr lang="nb-NO" sz="1050" dirty="0"/>
          </a:p>
        </p:txBody>
      </p:sp>
      <p:sp>
        <p:nvSpPr>
          <p:cNvPr id="17" name="TextBox 16"/>
          <p:cNvSpPr txBox="1"/>
          <p:nvPr/>
        </p:nvSpPr>
        <p:spPr>
          <a:xfrm rot="16200000">
            <a:off x="523455" y="-166286"/>
            <a:ext cx="2092881" cy="249273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nb-NO" sz="1800" i="1" dirty="0" smtClean="0"/>
              <a:t>INTERFACES BETWEEN</a:t>
            </a:r>
          </a:p>
          <a:p>
            <a:r>
              <a:rPr lang="nb-NO" sz="1800" i="1" dirty="0" smtClean="0"/>
              <a:t>DISTRIBUTED AND </a:t>
            </a:r>
          </a:p>
          <a:p>
            <a:r>
              <a:rPr lang="nb-NO" sz="1800" i="1" dirty="0" smtClean="0"/>
              <a:t>CENTRALIZED</a:t>
            </a:r>
          </a:p>
          <a:p>
            <a:r>
              <a:rPr lang="nb-NO" sz="1800" i="1" dirty="0" smtClean="0"/>
              <a:t>TECHNOLOGIES</a:t>
            </a:r>
          </a:p>
          <a:p>
            <a:endParaRPr lang="nb-NO" sz="1400" i="1" dirty="0" smtClean="0"/>
          </a:p>
          <a:p>
            <a:r>
              <a:rPr lang="nb-NO" sz="1400" i="1" dirty="0" smtClean="0"/>
              <a:t>Atle Midttun</a:t>
            </a:r>
          </a:p>
          <a:p>
            <a:r>
              <a:rPr lang="nb-NO" sz="1000" dirty="0" err="1" smtClean="0"/>
              <a:t>Adapted</a:t>
            </a:r>
            <a:r>
              <a:rPr lang="nb-NO" sz="1000" dirty="0" smtClean="0"/>
              <a:t> </a:t>
            </a:r>
            <a:r>
              <a:rPr lang="nb-NO" sz="1000" dirty="0"/>
              <a:t>from MIT (2006)</a:t>
            </a:r>
          </a:p>
          <a:p>
            <a:endParaRPr lang="nb-NO" sz="14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335998" y="3761333"/>
            <a:ext cx="1085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500" dirty="0" smtClean="0"/>
              <a:t>MIT (2016):</a:t>
            </a:r>
          </a:p>
          <a:p>
            <a:r>
              <a:rPr lang="nb-NO" sz="500" dirty="0" smtClean="0"/>
              <a:t>UTILITY OF THE </a:t>
            </a:r>
            <a:r>
              <a:rPr lang="nb-NO" sz="500" dirty="0"/>
              <a:t>FUTURE</a:t>
            </a:r>
          </a:p>
          <a:p>
            <a:r>
              <a:rPr lang="nb-NO" sz="500" dirty="0"/>
              <a:t>An MIT Energy Initiative </a:t>
            </a:r>
            <a:r>
              <a:rPr lang="nb-NO" sz="500" dirty="0" err="1"/>
              <a:t>response</a:t>
            </a:r>
            <a:endParaRPr lang="nb-NO" sz="500" dirty="0"/>
          </a:p>
          <a:p>
            <a:r>
              <a:rPr lang="en-US" sz="500" dirty="0"/>
              <a:t>to an industry in transition</a:t>
            </a:r>
            <a:endParaRPr lang="nb-NO" sz="500" dirty="0"/>
          </a:p>
        </p:txBody>
      </p:sp>
    </p:spTree>
    <p:extLst>
      <p:ext uri="{BB962C8B-B14F-4D97-AF65-F5344CB8AC3E}">
        <p14:creationId xmlns:p14="http://schemas.microsoft.com/office/powerpoint/2010/main" val="943577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688" y="555526"/>
            <a:ext cx="6550304" cy="3486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946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23478"/>
            <a:ext cx="7924136" cy="4499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026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817" y="195486"/>
            <a:ext cx="8530183" cy="40104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555526"/>
            <a:ext cx="7127992" cy="3827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726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680" y="144653"/>
            <a:ext cx="5962980" cy="4419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65116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15</TotalTime>
  <Words>69</Words>
  <Application>Microsoft Office PowerPoint</Application>
  <PresentationFormat>On-screen Show (16:9)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Times</vt:lpstr>
      <vt:lpstr>Verdana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BI Norwegian Business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Midttun, Atle</dc:creator>
  <cp:lastModifiedBy>Midttun, Atle</cp:lastModifiedBy>
  <cp:revision>4</cp:revision>
  <cp:lastPrinted>2003-01-16T12:32:08Z</cp:lastPrinted>
  <dcterms:created xsi:type="dcterms:W3CDTF">2018-02-14T12:20:38Z</dcterms:created>
  <dcterms:modified xsi:type="dcterms:W3CDTF">2018-02-14T12:36:09Z</dcterms:modified>
</cp:coreProperties>
</file>