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281" r:id="rId6"/>
    <p:sldId id="267" r:id="rId7"/>
    <p:sldId id="283" r:id="rId8"/>
    <p:sldId id="266" r:id="rId9"/>
    <p:sldId id="289" r:id="rId10"/>
    <p:sldId id="287" r:id="rId11"/>
    <p:sldId id="290" r:id="rId12"/>
    <p:sldId id="284" r:id="rId13"/>
    <p:sldId id="272" r:id="rId14"/>
    <p:sldId id="276" r:id="rId15"/>
    <p:sldId id="277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4"/>
    <p:restoredTop sz="94631"/>
  </p:normalViewPr>
  <p:slideViewPr>
    <p:cSldViewPr snapToGrid="0" snapToObjects="1">
      <p:cViewPr varScale="1">
        <p:scale>
          <a:sx n="98" d="100"/>
          <a:sy n="98" d="100"/>
        </p:scale>
        <p:origin x="78" y="4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CC7D3-58D1-E14A-9547-F4492B3E35BB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E517B-9E96-1542-B582-6A5B8CE022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128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b="10376"/>
          <a:stretch/>
        </p:blipFill>
        <p:spPr>
          <a:xfrm>
            <a:off x="0" y="861644"/>
            <a:ext cx="12158498" cy="599635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831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C66C-3208-8641-9712-839059988D5A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74BA-8ADF-2447-B025-AB8FB46C39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96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C66C-3208-8641-9712-839059988D5A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74BA-8ADF-2447-B025-AB8FB46C39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1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b="34203"/>
          <a:stretch/>
        </p:blipFill>
        <p:spPr>
          <a:xfrm>
            <a:off x="-15290" y="908283"/>
            <a:ext cx="12223124" cy="409036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6"/>
          <a:stretch/>
        </p:blipFill>
        <p:spPr>
          <a:xfrm>
            <a:off x="-1" y="4952009"/>
            <a:ext cx="12244853" cy="193572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36914" y="5144315"/>
            <a:ext cx="9231086" cy="907457"/>
          </a:xfrm>
          <a:noFill/>
          <a:ln>
            <a:noFill/>
          </a:ln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6208717"/>
            <a:ext cx="9144000" cy="496451"/>
          </a:xfr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022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135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1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25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10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17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83203"/>
          <a:stretch/>
        </p:blipFill>
        <p:spPr>
          <a:xfrm>
            <a:off x="0" y="1"/>
            <a:ext cx="12192000" cy="9144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03"/>
            <a:ext cx="2130631" cy="51743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2" y="219603"/>
            <a:ext cx="4292234" cy="54541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83203"/>
          <a:stretch/>
        </p:blipFill>
        <p:spPr>
          <a:xfrm>
            <a:off x="0" y="6531428"/>
            <a:ext cx="12192000" cy="326571"/>
          </a:xfrm>
          <a:prstGeom prst="rect">
            <a:avLst/>
          </a:prstGeom>
        </p:spPr>
      </p:pic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0D4C66C-3208-8641-9712-839059988D5A}" type="datetimeFigureOut">
              <a:rPr lang="nb-NO" smtClean="0"/>
              <a:pPr/>
              <a:t>14.01.2018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522606"/>
            <a:ext cx="41148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522606"/>
            <a:ext cx="274320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E8774BA-8ADF-2447-B025-AB8FB46C39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886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C66C-3208-8641-9712-839059988D5A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74BA-8ADF-2447-B025-AB8FB46C39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04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4C66C-3208-8641-9712-839059988D5A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74BA-8ADF-2447-B025-AB8FB46C39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40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8045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2265011"/>
            <a:ext cx="10515600" cy="3957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4C66C-3208-8641-9712-839059988D5A}" type="datetimeFigureOut">
              <a:rPr lang="nb-NO" smtClean="0"/>
              <a:t>14.01.2018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774BA-8ADF-2447-B025-AB8FB46C39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5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Ren energi til alle</a:t>
            </a:r>
            <a:r>
              <a:rPr lang="nb-NO"/>
              <a:t>, alltid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Solenergi </a:t>
            </a:r>
            <a:r>
              <a:rPr lang="nb-NO" dirty="0" err="1"/>
              <a:t>FUSen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96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573" y="1825625"/>
            <a:ext cx="4236747" cy="238317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5471" y="687230"/>
            <a:ext cx="8579229" cy="1325563"/>
          </a:xfrm>
        </p:spPr>
        <p:txBody>
          <a:bodyPr>
            <a:normAutofit/>
          </a:bodyPr>
          <a:lstStyle/>
          <a:p>
            <a:r>
              <a:rPr lang="nb-NO" sz="3200" dirty="0"/>
              <a:t>Vårt mål: Teppelegge alle tak og fasader med solpaneler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8FC593A-7883-4B0A-87CB-0DB01FD6B58D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81" y="1825625"/>
            <a:ext cx="2727994" cy="289877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573" y="4403164"/>
            <a:ext cx="4236747" cy="181251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265471" y="4892237"/>
            <a:ext cx="3351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002060"/>
                </a:solidFill>
              </a:rPr>
              <a:t>100 000 m2 levert i Norge hittil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97 Mill i oms. i 2017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1D6622F-D6B3-4B9B-BEC0-AC7AA4B15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700" y="159391"/>
            <a:ext cx="3165990" cy="66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Sammen skaper vi bærekraftig suksess!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Begrenset</a:t>
            </a:r>
            <a:r>
              <a:rPr lang="en-US" dirty="0"/>
              <a:t> - (c) Thor Christian </a:t>
            </a:r>
            <a:r>
              <a:rPr lang="en-US" dirty="0" err="1"/>
              <a:t>Tuv</a:t>
            </a:r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3" y="2091021"/>
            <a:ext cx="5388896" cy="335936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543" y="2091021"/>
            <a:ext cx="4713714" cy="307057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923" y="4511079"/>
            <a:ext cx="5087334" cy="19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Ren energi til alle. Alltid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Solenergi </a:t>
            </a:r>
            <a:r>
              <a:rPr lang="nb-NO" dirty="0" err="1"/>
              <a:t>FUSen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65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USen Webfilm_LE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843" y="957764"/>
            <a:ext cx="9804845" cy="55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04511"/>
            <a:ext cx="11353800" cy="1325563"/>
          </a:xfrm>
        </p:spPr>
        <p:txBody>
          <a:bodyPr/>
          <a:lstStyle/>
          <a:p>
            <a:r>
              <a:rPr lang="nb-NO" dirty="0"/>
              <a:t>Lynkurs i solenergi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25" y="1921249"/>
            <a:ext cx="6821490" cy="44005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66251" y="1835852"/>
            <a:ext cx="4725749" cy="468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Energien produseres på taket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13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Sendes direkte inn i nettet i bygget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13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Fordeler seg til konsumentene automatisk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13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Overskudd måles og sendes ut i nettet (til naboen)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13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 produseres og konsumeres </a:t>
            </a:r>
            <a:r>
              <a:rPr lang="nb-NO" sz="2133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uten</a:t>
            </a:r>
            <a:r>
              <a:rPr lang="nb-NO" sz="21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nett- og kraftselskap er involvert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76673" y="2054578"/>
            <a:ext cx="2219054" cy="83736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60722" y="2709333"/>
            <a:ext cx="1835005" cy="119605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/>
          <p:nvPr/>
        </p:nvCxnSpPr>
        <p:spPr>
          <a:xfrm flipH="1">
            <a:off x="5632704" y="3685822"/>
            <a:ext cx="1963023" cy="121536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/>
          <p:cNvCxnSpPr/>
          <p:nvPr/>
        </p:nvCxnSpPr>
        <p:spPr>
          <a:xfrm flipH="1">
            <a:off x="7077457" y="4656667"/>
            <a:ext cx="518270" cy="24451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1DAEA0-C373-4781-84C0-956436DF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Solenergi er konkurransedyktig allerede</a:t>
            </a:r>
          </a:p>
        </p:txBody>
      </p:sp>
      <p:pic>
        <p:nvPicPr>
          <p:cNvPr id="5" name="Plassholder for innhold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B2BAB99A-0E19-43BD-8CAA-D699260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79" y="1827174"/>
            <a:ext cx="4387267" cy="3203652"/>
          </a:xfrm>
        </p:spPr>
      </p:pic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7908D6B0-190F-451A-AB0A-B0E08FE90EEC}"/>
              </a:ext>
            </a:extLst>
          </p:cNvPr>
          <p:cNvSpPr/>
          <p:nvPr/>
        </p:nvSpPr>
        <p:spPr>
          <a:xfrm>
            <a:off x="2785145" y="3500502"/>
            <a:ext cx="1677798" cy="528507"/>
          </a:xfrm>
          <a:prstGeom prst="wedgeRoundRectCallout">
            <a:avLst>
              <a:gd name="adj1" fmla="val 49730"/>
              <a:gd name="adj2" fmla="val 941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0,22 $/</a:t>
            </a:r>
            <a:r>
              <a:rPr lang="nb-NO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Wp</a:t>
            </a:r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12/2017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CAF8CA-617B-4A77-9314-CA505759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286" y="1904384"/>
            <a:ext cx="6195550" cy="2748125"/>
          </a:xfrm>
          <a:prstGeom prst="rect">
            <a:avLst/>
          </a:prstGeom>
        </p:spPr>
      </p:pic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970426B3-2967-4E32-806A-997439E3D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572912"/>
              </p:ext>
            </p:extLst>
          </p:nvPr>
        </p:nvGraphicFramePr>
        <p:xfrm>
          <a:off x="1484286" y="5303725"/>
          <a:ext cx="8128000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2137712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342477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489699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06273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2017, des.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Endring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57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Oljepris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14$/fat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65$/</a:t>
                      </a:r>
                      <a:r>
                        <a:rPr lang="nb-NO" sz="16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Wp</a:t>
                      </a:r>
                      <a:endParaRPr lang="nb-NO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+360%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64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Solcellepris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76,7$/</a:t>
                      </a:r>
                      <a:r>
                        <a:rPr lang="nb-NO" sz="16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Wp</a:t>
                      </a:r>
                      <a:endParaRPr lang="nb-NO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0,22$/</a:t>
                      </a:r>
                      <a:r>
                        <a:rPr lang="nb-NO" sz="16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Wp</a:t>
                      </a:r>
                      <a:endParaRPr lang="nb-NO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-99,7%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797247"/>
                  </a:ext>
                </a:extLst>
              </a:tr>
            </a:tbl>
          </a:graphicData>
        </a:graphic>
      </p:graphicFrame>
      <p:sp>
        <p:nvSpPr>
          <p:cNvPr id="10" name="Ellipse 9">
            <a:extLst>
              <a:ext uri="{FF2B5EF4-FFF2-40B4-BE49-F238E27FC236}">
                <a16:creationId xmlns:a16="http://schemas.microsoft.com/office/drawing/2014/main" id="{BA9A1F56-55BD-4D37-9119-2119A8A761DC}"/>
              </a:ext>
            </a:extLst>
          </p:cNvPr>
          <p:cNvSpPr/>
          <p:nvPr/>
        </p:nvSpPr>
        <p:spPr>
          <a:xfrm>
            <a:off x="7502556" y="2402974"/>
            <a:ext cx="668321" cy="232495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5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04511"/>
            <a:ext cx="11353800" cy="1325563"/>
          </a:xfrm>
        </p:spPr>
        <p:txBody>
          <a:bodyPr>
            <a:normAutofit/>
          </a:bodyPr>
          <a:lstStyle/>
          <a:p>
            <a:r>
              <a:rPr lang="nb-NO" sz="3600" dirty="0"/>
              <a:t>Solenergi er en megatrend med lyse utsikter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094" t="33750" r="21093" b="21875"/>
          <a:stretch>
            <a:fillRect/>
          </a:stretch>
        </p:blipFill>
        <p:spPr bwMode="auto">
          <a:xfrm>
            <a:off x="204315" y="1758027"/>
            <a:ext cx="8113775" cy="324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lassholder for innhold 2"/>
          <p:cNvSpPr>
            <a:spLocks noGrp="1"/>
          </p:cNvSpPr>
          <p:nvPr>
            <p:ph sz="half" idx="1"/>
          </p:nvPr>
        </p:nvSpPr>
        <p:spPr>
          <a:xfrm>
            <a:off x="769374" y="5120656"/>
            <a:ext cx="11353800" cy="1466957"/>
          </a:xfrm>
        </p:spPr>
        <p:txBody>
          <a:bodyPr>
            <a:normAutofit lnSpcReduction="10000"/>
          </a:bodyPr>
          <a:lstStyle/>
          <a:p>
            <a:r>
              <a:rPr lang="nb-NO" dirty="0"/>
              <a:t>Teknologien er på plass, og er konkurransedyktig</a:t>
            </a:r>
          </a:p>
          <a:p>
            <a:r>
              <a:rPr lang="nb-NO" dirty="0"/>
              <a:t>Ren, og lett å montere uten konflikter med andre</a:t>
            </a:r>
          </a:p>
          <a:p>
            <a:r>
              <a:rPr lang="nb-NO" dirty="0"/>
              <a:t>Enklere investering, fordelt på mange aktører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5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6">
            <a:extLst>
              <a:ext uri="{FF2B5EF4-FFF2-40B4-BE49-F238E27FC236}">
                <a16:creationId xmlns:a16="http://schemas.microsoft.com/office/drawing/2014/main" id="{E2BE7E5E-AB29-4924-9D97-160E9919FF17}"/>
              </a:ext>
            </a:extLst>
          </p:cNvPr>
          <p:cNvSpPr txBox="1">
            <a:spLocks/>
          </p:cNvSpPr>
          <p:nvPr/>
        </p:nvSpPr>
        <p:spPr>
          <a:xfrm>
            <a:off x="882594" y="6058661"/>
            <a:ext cx="10972800" cy="778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b-NO" sz="3200" dirty="0"/>
              <a:t>Energibransjen blir Lokal =&gt; Nye muligheter</a:t>
            </a:r>
          </a:p>
        </p:txBody>
      </p:sp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8D3BD79A-A357-4D79-A4A2-C901B9A64335}"/>
              </a:ext>
            </a:extLst>
          </p:cNvPr>
          <p:cNvSpPr txBox="1">
            <a:spLocks/>
          </p:cNvSpPr>
          <p:nvPr/>
        </p:nvSpPr>
        <p:spPr>
          <a:xfrm>
            <a:off x="531627" y="987039"/>
            <a:ext cx="5386917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Fortid og nåtid i Norge</a:t>
            </a:r>
          </a:p>
        </p:txBody>
      </p:sp>
      <p:pic>
        <p:nvPicPr>
          <p:cNvPr id="6" name="Plassholder for innhold 11">
            <a:extLst>
              <a:ext uri="{FF2B5EF4-FFF2-40B4-BE49-F238E27FC236}">
                <a16:creationId xmlns:a16="http://schemas.microsoft.com/office/drawing/2014/main" id="{1441C1F5-B731-4A45-AA58-55C8BC79C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81" y="1429611"/>
            <a:ext cx="3408717" cy="3402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3C6673FF-EC53-4346-83B6-AC85FDE4A39E}"/>
              </a:ext>
            </a:extLst>
          </p:cNvPr>
          <p:cNvSpPr txBox="1">
            <a:spLocks/>
          </p:cNvSpPr>
          <p:nvPr/>
        </p:nvSpPr>
        <p:spPr>
          <a:xfrm>
            <a:off x="5918544" y="959971"/>
            <a:ext cx="6965485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Nåtid i Tyskland, California, …</a:t>
            </a:r>
          </a:p>
        </p:txBody>
      </p:sp>
      <p:pic>
        <p:nvPicPr>
          <p:cNvPr id="8" name="Plassholder for innhold 12">
            <a:extLst>
              <a:ext uri="{FF2B5EF4-FFF2-40B4-BE49-F238E27FC236}">
                <a16:creationId xmlns:a16="http://schemas.microsoft.com/office/drawing/2014/main" id="{4E8FE0BF-35F1-477F-8722-93710D145C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280" y="1352094"/>
            <a:ext cx="3402911" cy="340291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3C656AD9-585C-4FAA-894E-588BB7D1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4645"/>
            <a:ext cx="2844800" cy="333356"/>
          </a:xfrm>
        </p:spPr>
        <p:txBody>
          <a:bodyPr/>
          <a:lstStyle/>
          <a:p>
            <a:fld id="{DB00F7C6-C1C6-403B-B76B-CFA79CE7EF95}" type="datetime1">
              <a:rPr lang="nb-NO" sz="1100" smtClean="0"/>
              <a:t>14.01.2018</a:t>
            </a:fld>
            <a:endParaRPr lang="nb-NO" sz="110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6BE8BC14-124F-4E4E-8684-76AE65A7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4801" y="6524645"/>
            <a:ext cx="6351451" cy="333356"/>
          </a:xfrm>
        </p:spPr>
        <p:txBody>
          <a:bodyPr/>
          <a:lstStyle/>
          <a:p>
            <a:r>
              <a:rPr lang="nb-NO" sz="1100"/>
              <a:t>Thor Christian Tuv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8E383D2B-4C6D-48E9-A01A-B4CCE0E2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515283"/>
            <a:ext cx="2844800" cy="333356"/>
          </a:xfrm>
        </p:spPr>
        <p:txBody>
          <a:bodyPr/>
          <a:lstStyle/>
          <a:p>
            <a:fld id="{08FC593A-7883-4B0A-87CB-0DB01FD6B58D}" type="slidenum">
              <a:rPr lang="nb-NO" sz="1100" smtClean="0"/>
              <a:t>6</a:t>
            </a:fld>
            <a:endParaRPr lang="nb-NO" sz="1100"/>
          </a:p>
        </p:txBody>
      </p:sp>
      <p:sp>
        <p:nvSpPr>
          <p:cNvPr id="12" name="Eksplosjon 2 13">
            <a:extLst>
              <a:ext uri="{FF2B5EF4-FFF2-40B4-BE49-F238E27FC236}">
                <a16:creationId xmlns:a16="http://schemas.microsoft.com/office/drawing/2014/main" id="{C4A91C89-8B8E-48FC-92C4-D7D1606A0458}"/>
              </a:ext>
            </a:extLst>
          </p:cNvPr>
          <p:cNvSpPr/>
          <p:nvPr/>
        </p:nvSpPr>
        <p:spPr>
          <a:xfrm>
            <a:off x="7256997" y="2555002"/>
            <a:ext cx="2556768" cy="1152128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Samspill, innovasjon</a:t>
            </a:r>
          </a:p>
        </p:txBody>
      </p:sp>
      <p:sp>
        <p:nvSpPr>
          <p:cNvPr id="13" name="Pil høyre 14">
            <a:extLst>
              <a:ext uri="{FF2B5EF4-FFF2-40B4-BE49-F238E27FC236}">
                <a16:creationId xmlns:a16="http://schemas.microsoft.com/office/drawing/2014/main" id="{5219AB59-310E-4D54-80B7-47D837B62652}"/>
              </a:ext>
            </a:extLst>
          </p:cNvPr>
          <p:cNvSpPr/>
          <p:nvPr/>
        </p:nvSpPr>
        <p:spPr>
          <a:xfrm>
            <a:off x="5072274" y="2628834"/>
            <a:ext cx="1152129" cy="96010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2417A05-C222-4305-8D86-D37042771DF6}"/>
              </a:ext>
            </a:extLst>
          </p:cNvPr>
          <p:cNvSpPr txBox="1"/>
          <p:nvPr/>
        </p:nvSpPr>
        <p:spPr>
          <a:xfrm>
            <a:off x="4244" y="4914006"/>
            <a:ext cx="6220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Kraftverk produserer og monopolister distribuerer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Lange og dyre overføringsnett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Store, krevende enkeltprosjekter er vanlig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2014-2023 investeres ca. 130 </a:t>
            </a:r>
            <a:r>
              <a:rPr lang="nb-NO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Mrd</a:t>
            </a: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kraftnett i Norge, nettleien går opp.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953589C-F67D-4903-B28C-070BA9ADF217}"/>
              </a:ext>
            </a:extLst>
          </p:cNvPr>
          <p:cNvSpPr txBox="1"/>
          <p:nvPr/>
        </p:nvSpPr>
        <p:spPr>
          <a:xfrm>
            <a:off x="6196258" y="4975549"/>
            <a:ext cx="5999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 valgfrihet, med muligheter for alle.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 både produsere og forbruke selv, lokalt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 og små aktører leder an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Lokale arbeidsplasser, lokale prosjekter</a:t>
            </a:r>
          </a:p>
        </p:txBody>
      </p:sp>
    </p:spTree>
    <p:extLst>
      <p:ext uri="{BB962C8B-B14F-4D97-AF65-F5344CB8AC3E}">
        <p14:creationId xmlns:p14="http://schemas.microsoft.com/office/powerpoint/2010/main" val="24385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12" grpId="0" animBg="1"/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5E1CA8-E23F-48B2-9329-940D3EA2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Sentraliserte kraftverk får en konkurrent, med annerledes verdiskapning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536BDF1-8367-4BB1-B687-D977ACC15215}"/>
              </a:ext>
            </a:extLst>
          </p:cNvPr>
          <p:cNvSpPr/>
          <p:nvPr/>
        </p:nvSpPr>
        <p:spPr>
          <a:xfrm>
            <a:off x="4367868" y="3249263"/>
            <a:ext cx="2298583" cy="14786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Solkraftverk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DB7D505-B570-4AAA-9465-25670C01A2A3}"/>
              </a:ext>
            </a:extLst>
          </p:cNvPr>
          <p:cNvSpPr/>
          <p:nvPr/>
        </p:nvSpPr>
        <p:spPr>
          <a:xfrm>
            <a:off x="1426128" y="3243393"/>
            <a:ext cx="1812022" cy="371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Gjeld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2BBEE67-831A-42B7-B2C0-A357C7D898E4}"/>
              </a:ext>
            </a:extLst>
          </p:cNvPr>
          <p:cNvSpPr/>
          <p:nvPr/>
        </p:nvSpPr>
        <p:spPr>
          <a:xfrm>
            <a:off x="1426128" y="4356712"/>
            <a:ext cx="1812022" cy="371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Egenkapital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47E7F95-19F4-4135-AC86-9A4B49429DB7}"/>
              </a:ext>
            </a:extLst>
          </p:cNvPr>
          <p:cNvSpPr/>
          <p:nvPr/>
        </p:nvSpPr>
        <p:spPr>
          <a:xfrm>
            <a:off x="3456265" y="2399250"/>
            <a:ext cx="2298583" cy="3271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EPC leverandør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97F2A1F-F4F5-431C-8618-CE1E8A33E43E}"/>
              </a:ext>
            </a:extLst>
          </p:cNvPr>
          <p:cNvSpPr/>
          <p:nvPr/>
        </p:nvSpPr>
        <p:spPr>
          <a:xfrm>
            <a:off x="6437154" y="2388923"/>
            <a:ext cx="2298583" cy="3271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Driftsavtale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7B0A1B7-11DC-4A1E-8457-9E9461023980}"/>
              </a:ext>
            </a:extLst>
          </p:cNvPr>
          <p:cNvSpPr/>
          <p:nvPr/>
        </p:nvSpPr>
        <p:spPr>
          <a:xfrm>
            <a:off x="4367867" y="5101273"/>
            <a:ext cx="2298583" cy="14786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Forbruker</a:t>
            </a:r>
          </a:p>
        </p:txBody>
      </p: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71FB95ED-D548-46FE-A91D-325C80D70801}"/>
              </a:ext>
            </a:extLst>
          </p:cNvPr>
          <p:cNvCxnSpPr>
            <a:stCxn id="5" idx="3"/>
          </p:cNvCxnSpPr>
          <p:nvPr/>
        </p:nvCxnSpPr>
        <p:spPr>
          <a:xfrm>
            <a:off x="3238150" y="3429000"/>
            <a:ext cx="1129717" cy="3124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76D1A640-6799-42AB-87F2-4BA66D9EEF06}"/>
              </a:ext>
            </a:extLst>
          </p:cNvPr>
          <p:cNvCxnSpPr>
            <a:cxnSpLocks/>
          </p:cNvCxnSpPr>
          <p:nvPr/>
        </p:nvCxnSpPr>
        <p:spPr>
          <a:xfrm flipV="1">
            <a:off x="3238149" y="4199702"/>
            <a:ext cx="1129717" cy="3174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DCCF55A4-80D5-458C-9F6E-4A356E72EE4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605557" y="2726421"/>
            <a:ext cx="669719" cy="4932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F088F75C-C452-4D25-922B-A589B55DAD56}"/>
              </a:ext>
            </a:extLst>
          </p:cNvPr>
          <p:cNvCxnSpPr>
            <a:cxnSpLocks/>
          </p:cNvCxnSpPr>
          <p:nvPr/>
        </p:nvCxnSpPr>
        <p:spPr>
          <a:xfrm flipH="1">
            <a:off x="6186877" y="2736070"/>
            <a:ext cx="591428" cy="4932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B147AC58-77CB-4BC5-A585-C98AB2182641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5517159" y="4727925"/>
            <a:ext cx="1" cy="3733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DF09A88-DAEE-4058-9D38-8DFC5FF5075C}"/>
              </a:ext>
            </a:extLst>
          </p:cNvPr>
          <p:cNvSpPr txBox="1"/>
          <p:nvPr/>
        </p:nvSpPr>
        <p:spPr>
          <a:xfrm>
            <a:off x="1550878" y="3816542"/>
            <a:ext cx="2816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Finansierer og får avkastning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9E329BC-9ECA-4FDB-80FA-1398BA4FDC8D}"/>
              </a:ext>
            </a:extLst>
          </p:cNvPr>
          <p:cNvSpPr txBox="1"/>
          <p:nvPr/>
        </p:nvSpPr>
        <p:spPr>
          <a:xfrm>
            <a:off x="4271108" y="2777610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Leverer produkter og tjenester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1D1FD8D-96F5-4A9A-9136-1C4A4913509D}"/>
              </a:ext>
            </a:extLst>
          </p:cNvPr>
          <p:cNvSpPr txBox="1"/>
          <p:nvPr/>
        </p:nvSpPr>
        <p:spPr>
          <a:xfrm>
            <a:off x="4183301" y="4753773"/>
            <a:ext cx="266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Leverer energi og får betalt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D0F106BD-940D-4B83-B5C9-AC963DCB879B}"/>
              </a:ext>
            </a:extLst>
          </p:cNvPr>
          <p:cNvSpPr/>
          <p:nvPr/>
        </p:nvSpPr>
        <p:spPr>
          <a:xfrm>
            <a:off x="7448724" y="5327009"/>
            <a:ext cx="1398164" cy="9815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Netteier overfører energi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185D1B9-D3BE-44EA-8EB8-0E0222D786F2}"/>
              </a:ext>
            </a:extLst>
          </p:cNvPr>
          <p:cNvSpPr/>
          <p:nvPr/>
        </p:nvSpPr>
        <p:spPr>
          <a:xfrm>
            <a:off x="9629162" y="5061550"/>
            <a:ext cx="2298583" cy="1478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Sentralisert kraftverk leverer energi</a:t>
            </a:r>
          </a:p>
        </p:txBody>
      </p: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C0BE6800-1771-4C9B-89F7-04E13C5C52E1}"/>
              </a:ext>
            </a:extLst>
          </p:cNvPr>
          <p:cNvCxnSpPr>
            <a:stCxn id="26" idx="1"/>
            <a:endCxn id="25" idx="3"/>
          </p:cNvCxnSpPr>
          <p:nvPr/>
        </p:nvCxnSpPr>
        <p:spPr>
          <a:xfrm flipH="1">
            <a:off x="8846888" y="5800881"/>
            <a:ext cx="782274" cy="1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71AC1C0D-F25C-4E4C-B76B-9C8E443AB74B}"/>
              </a:ext>
            </a:extLst>
          </p:cNvPr>
          <p:cNvCxnSpPr>
            <a:cxnSpLocks/>
            <a:stCxn id="25" idx="1"/>
            <a:endCxn id="9" idx="3"/>
          </p:cNvCxnSpPr>
          <p:nvPr/>
        </p:nvCxnSpPr>
        <p:spPr>
          <a:xfrm flipH="1">
            <a:off x="6666450" y="5817765"/>
            <a:ext cx="782274" cy="22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BD539E47-8C15-42AC-9FBC-8D5046516502}"/>
              </a:ext>
            </a:extLst>
          </p:cNvPr>
          <p:cNvSpPr/>
          <p:nvPr/>
        </p:nvSpPr>
        <p:spPr>
          <a:xfrm>
            <a:off x="2780945" y="2045507"/>
            <a:ext cx="8919441" cy="1005385"/>
          </a:xfrm>
          <a:prstGeom prst="ellipse">
            <a:avLst/>
          </a:prstGeom>
          <a:noFill/>
          <a:ln w="12700">
            <a:solidFill>
              <a:schemeClr val="accent1">
                <a:shade val="50000"/>
                <a:alpha val="4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ankeboble: sky 33">
            <a:extLst>
              <a:ext uri="{FF2B5EF4-FFF2-40B4-BE49-F238E27FC236}">
                <a16:creationId xmlns:a16="http://schemas.microsoft.com/office/drawing/2014/main" id="{C083896F-1F62-4C54-8F4D-8DB58A82CA12}"/>
              </a:ext>
            </a:extLst>
          </p:cNvPr>
          <p:cNvSpPr/>
          <p:nvPr/>
        </p:nvSpPr>
        <p:spPr>
          <a:xfrm>
            <a:off x="9901098" y="3628714"/>
            <a:ext cx="2298581" cy="1125059"/>
          </a:xfrm>
          <a:prstGeom prst="cloudCallout">
            <a:avLst>
              <a:gd name="adj1" fmla="val -13747"/>
              <a:gd name="adj2" fmla="val 791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Solenergi er en konkurrent!</a:t>
            </a:r>
          </a:p>
        </p:txBody>
      </p:sp>
      <p:sp>
        <p:nvSpPr>
          <p:cNvPr id="35" name="Tankeboble: sky 34">
            <a:extLst>
              <a:ext uri="{FF2B5EF4-FFF2-40B4-BE49-F238E27FC236}">
                <a16:creationId xmlns:a16="http://schemas.microsoft.com/office/drawing/2014/main" id="{C5F8C1ED-1F4D-445E-BA29-6EC04AA4208D}"/>
              </a:ext>
            </a:extLst>
          </p:cNvPr>
          <p:cNvSpPr/>
          <p:nvPr/>
        </p:nvSpPr>
        <p:spPr>
          <a:xfrm>
            <a:off x="7010402" y="3858486"/>
            <a:ext cx="2890696" cy="903745"/>
          </a:xfrm>
          <a:prstGeom prst="cloudCallout">
            <a:avLst>
              <a:gd name="adj1" fmla="val -12207"/>
              <a:gd name="adj2" fmla="val 1105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blir mindre energi-frakt i nettet og mindre inntekt!</a:t>
            </a:r>
          </a:p>
        </p:txBody>
      </p:sp>
    </p:spTree>
    <p:extLst>
      <p:ext uri="{BB962C8B-B14F-4D97-AF65-F5344CB8AC3E}">
        <p14:creationId xmlns:p14="http://schemas.microsoft.com/office/powerpoint/2010/main" val="15965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0" grpId="0"/>
      <p:bldP spid="21" grpId="0"/>
      <p:bldP spid="23" grpId="0"/>
      <p:bldP spid="25" grpId="0" animBg="1"/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 </a:t>
            </a:r>
            <a:r>
              <a:rPr lang="en-US" dirty="0" err="1"/>
              <a:t>Klima</a:t>
            </a:r>
            <a:r>
              <a:rPr lang="en-US" dirty="0"/>
              <a:t> til V</a:t>
            </a:r>
            <a:r>
              <a:rPr lang="nb-NO" dirty="0"/>
              <a:t>ær –&gt; Action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Begrenset - (c) Thor Christian Tuv</a:t>
            </a:r>
            <a:endParaRPr lang="nb-NO" dirty="0"/>
          </a:p>
        </p:txBody>
      </p:sp>
      <p:pic>
        <p:nvPicPr>
          <p:cNvPr id="6" name="Plassholder for innhold 6" descr="Gores film: En skikkelig klimagrøsser - Aftenposten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6"/>
          <a:stretch/>
        </p:blipFill>
        <p:spPr>
          <a:xfrm>
            <a:off x="335360" y="1124744"/>
            <a:ext cx="3957067" cy="4185208"/>
          </a:xfr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59" y="1233354"/>
            <a:ext cx="4944551" cy="544860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" y="1317106"/>
            <a:ext cx="5517485" cy="211355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31" y="2670657"/>
            <a:ext cx="4349103" cy="2853623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165" y="3957656"/>
            <a:ext cx="7683467" cy="182851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214" y="1481557"/>
            <a:ext cx="3686933" cy="24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155" y="804511"/>
            <a:ext cx="12260826" cy="1325563"/>
          </a:xfrm>
        </p:spPr>
        <p:txBody>
          <a:bodyPr>
            <a:normAutofit/>
          </a:bodyPr>
          <a:lstStyle/>
          <a:p>
            <a:r>
              <a:rPr lang="nb-NO" dirty="0"/>
              <a:t>«Kunnskap for en bedre verden» er målet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045" y="2005136"/>
            <a:ext cx="8167710" cy="3208418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Begrenset - (c) Thor Christian Tuv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797" y="4307301"/>
            <a:ext cx="7920203" cy="255069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08155" y="2489956"/>
            <a:ext cx="25268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nye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talentene,og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b-NO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deres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verdier endrer verden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Disse driver utviklingen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«Miljø» er obligatorisk nå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il høyre 7"/>
          <p:cNvSpPr/>
          <p:nvPr/>
        </p:nvSpPr>
        <p:spPr>
          <a:xfrm>
            <a:off x="3779600" y="5573436"/>
            <a:ext cx="492197" cy="480053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33803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285750" indent="-285750">
          <a:buFont typeface="Arial" panose="020B0604020202020204" pitchFamily="34" charset="0"/>
          <a:buChar char="•"/>
          <a:defRPr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USen PPT MAL SCENE" id="{9752DCB9-678C-A64B-859D-79EEA40020C0}" vid="{886F55DD-C841-9B4A-B0CC-401A9E60267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B4AD23D625894B9A2B82FC7D1F6988" ma:contentTypeVersion="8" ma:contentTypeDescription="Opprett et nytt dokument." ma:contentTypeScope="" ma:versionID="e0865c806be7185b589360d62e2aaabc">
  <xsd:schema xmlns:xsd="http://www.w3.org/2001/XMLSchema" xmlns:xs="http://www.w3.org/2001/XMLSchema" xmlns:p="http://schemas.microsoft.com/office/2006/metadata/properties" xmlns:ns2="16131864-1f7e-44e7-b613-527c6812fc0d" xmlns:ns3="987490aa-c71f-428e-9296-f2c7f515a540" targetNamespace="http://schemas.microsoft.com/office/2006/metadata/properties" ma:root="true" ma:fieldsID="642f3ab81305dfd512e8518631b58003" ns2:_="" ns3:_="">
    <xsd:import namespace="16131864-1f7e-44e7-b613-527c6812fc0d"/>
    <xsd:import namespace="987490aa-c71f-428e-9296-f2c7f515a5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31864-1f7e-44e7-b613-527c6812fc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490aa-c71f-428e-9296-f2c7f515a5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93D318-5E1E-4C93-AB61-0F434AF135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6388E-D6B7-4440-B119-E54BFD349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131864-1f7e-44e7-b613-527c6812fc0d"/>
    <ds:schemaRef ds:uri="987490aa-c71f-428e-9296-f2c7f515a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FC191-1671-4673-BA77-38DD5FFF5A3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987490aa-c71f-428e-9296-f2c7f515a540"/>
    <ds:schemaRef ds:uri="http://schemas.microsoft.com/office/infopath/2007/PartnerControls"/>
    <ds:schemaRef ds:uri="16131864-1f7e-44e7-b613-527c6812fc0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FUSen PPT MAL SCENE</Template>
  <TotalTime>1285</TotalTime>
  <Words>346</Words>
  <Application>Microsoft Office PowerPoint</Application>
  <PresentationFormat>Widescreen</PresentationFormat>
  <Paragraphs>75</Paragraphs>
  <Slides>12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Office-tema</vt:lpstr>
      <vt:lpstr>Ren energi til alle, alltid</vt:lpstr>
      <vt:lpstr>PowerPoint-presentasjon</vt:lpstr>
      <vt:lpstr>Lynkurs i solenergi</vt:lpstr>
      <vt:lpstr>Solenergi er konkurransedyktig allerede</vt:lpstr>
      <vt:lpstr>Solenergi er en megatrend med lyse utsikter</vt:lpstr>
      <vt:lpstr>PowerPoint-presentasjon</vt:lpstr>
      <vt:lpstr>Sentraliserte kraftverk får en konkurrent, med annerledes verdiskapning</vt:lpstr>
      <vt:lpstr>Fra Klima til Vær –&gt; Action</vt:lpstr>
      <vt:lpstr>«Kunnskap for en bedre verden» er målet</vt:lpstr>
      <vt:lpstr>Vårt mål: Teppelegge alle tak og fasader med solpaneler</vt:lpstr>
      <vt:lpstr>Sammen skaper vi bærekraftig suksess!</vt:lpstr>
      <vt:lpstr>Ren energi til alle. Alltid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Kristian Bye</dc:creator>
  <cp:lastModifiedBy>Thor Christian Tuv</cp:lastModifiedBy>
  <cp:revision>47</cp:revision>
  <dcterms:created xsi:type="dcterms:W3CDTF">2017-05-30T09:00:54Z</dcterms:created>
  <dcterms:modified xsi:type="dcterms:W3CDTF">2018-01-14T22:53:26Z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0x010100ACB4AD23D625894B9A2B82FC7D1F6988</vt:lpwstr>
  </property>
</Properties>
</file>