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4013391A-EF1E-4ADB-B5D9-4F541A8CA8FD}" type="datetimeFigureOut">
              <a:rPr lang="nb-NO" smtClean="0"/>
              <a:t>17.01.2018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253548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4013391A-EF1E-4ADB-B5D9-4F541A8CA8FD}" type="datetimeFigureOut">
              <a:rPr lang="nb-NO" smtClean="0"/>
              <a:t>17.01.2018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192487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4013391A-EF1E-4ADB-B5D9-4F541A8CA8FD}" type="datetimeFigureOut">
              <a:rPr lang="nb-NO" smtClean="0"/>
              <a:t>17.01.2018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8926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4013391A-EF1E-4ADB-B5D9-4F541A8CA8FD}" type="datetimeFigureOut">
              <a:rPr lang="nb-NO" smtClean="0"/>
              <a:t>17.01.2018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144869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13391A-EF1E-4ADB-B5D9-4F541A8CA8FD}" type="datetimeFigureOut">
              <a:rPr lang="nb-NO" smtClean="0"/>
              <a:t>17.01.2018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288025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4013391A-EF1E-4ADB-B5D9-4F541A8CA8FD}" type="datetimeFigureOut">
              <a:rPr lang="nb-NO" smtClean="0"/>
              <a:t>17.01.2018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306196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4013391A-EF1E-4ADB-B5D9-4F541A8CA8FD}" type="datetimeFigureOut">
              <a:rPr lang="nb-NO" smtClean="0"/>
              <a:t>17.01.2018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38753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4013391A-EF1E-4ADB-B5D9-4F541A8CA8FD}" type="datetimeFigureOut">
              <a:rPr lang="nb-NO" smtClean="0"/>
              <a:t>17.01.2018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337576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3391A-EF1E-4ADB-B5D9-4F541A8CA8FD}" type="datetimeFigureOut">
              <a:rPr lang="nb-NO" smtClean="0"/>
              <a:t>17.01.2018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216165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13391A-EF1E-4ADB-B5D9-4F541A8CA8FD}" type="datetimeFigureOut">
              <a:rPr lang="nb-NO" smtClean="0"/>
              <a:t>17.01.2018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160202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13391A-EF1E-4ADB-B5D9-4F541A8CA8FD}" type="datetimeFigureOut">
              <a:rPr lang="nb-NO" smtClean="0"/>
              <a:t>17.01.2018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38704C9-83EC-47F8-A19A-85AE9C2FA791}" type="slidenum">
              <a:rPr lang="nb-NO" smtClean="0"/>
              <a:t>‹#›</a:t>
            </a:fld>
            <a:endParaRPr lang="nb-NO"/>
          </a:p>
        </p:txBody>
      </p:sp>
    </p:spTree>
    <p:extLst>
      <p:ext uri="{BB962C8B-B14F-4D97-AF65-F5344CB8AC3E}">
        <p14:creationId xmlns:p14="http://schemas.microsoft.com/office/powerpoint/2010/main" val="86288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3391A-EF1E-4ADB-B5D9-4F541A8CA8FD}" type="datetimeFigureOut">
              <a:rPr lang="nb-NO" smtClean="0"/>
              <a:t>17.01.2018</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704C9-83EC-47F8-A19A-85AE9C2FA791}" type="slidenum">
              <a:rPr lang="nb-NO" smtClean="0"/>
              <a:t>‹#›</a:t>
            </a:fld>
            <a:endParaRPr lang="nb-NO"/>
          </a:p>
        </p:txBody>
      </p:sp>
    </p:spTree>
    <p:extLst>
      <p:ext uri="{BB962C8B-B14F-4D97-AF65-F5344CB8AC3E}">
        <p14:creationId xmlns:p14="http://schemas.microsoft.com/office/powerpoint/2010/main" val="101301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581080"/>
          </a:xfrm>
        </p:spPr>
        <p:txBody>
          <a:bodyPr>
            <a:noAutofit/>
          </a:bodyPr>
          <a:lstStyle/>
          <a:p>
            <a:r>
              <a:rPr lang="nb-NO" sz="3200" b="1" dirty="0" smtClean="0"/>
              <a:t>Program – Nye aktører og forretningsmodeller i petroleum og el</a:t>
            </a:r>
            <a:endParaRPr lang="nb-NO" sz="3200" b="1" dirty="0"/>
          </a:p>
        </p:txBody>
      </p:sp>
      <p:sp>
        <p:nvSpPr>
          <p:cNvPr id="5" name="Content Placeholder 4"/>
          <p:cNvSpPr>
            <a:spLocks noGrp="1"/>
          </p:cNvSpPr>
          <p:nvPr>
            <p:ph idx="1"/>
          </p:nvPr>
        </p:nvSpPr>
        <p:spPr>
          <a:xfrm>
            <a:off x="838200" y="962109"/>
            <a:ext cx="10515600" cy="5613620"/>
          </a:xfrm>
        </p:spPr>
        <p:txBody>
          <a:bodyPr>
            <a:normAutofit fontScale="62500" lnSpcReduction="20000"/>
          </a:bodyPr>
          <a:lstStyle/>
          <a:p>
            <a:pPr>
              <a:spcAft>
                <a:spcPts val="600"/>
              </a:spcAft>
            </a:pPr>
            <a:r>
              <a:rPr lang="nb-NO" dirty="0"/>
              <a:t> 12.30: Velkommen og åpning ved Jon Lereim og Atle Midttun, Senterledere BI Senter for energi </a:t>
            </a:r>
          </a:p>
          <a:p>
            <a:pPr>
              <a:spcAft>
                <a:spcPts val="600"/>
              </a:spcAft>
            </a:pPr>
            <a:r>
              <a:rPr lang="nb-NO" b="1" dirty="0"/>
              <a:t>Del I: Nye aktører og forretningsmodeller innen petroleum </a:t>
            </a:r>
          </a:p>
          <a:p>
            <a:pPr lvl="1">
              <a:spcAft>
                <a:spcPts val="600"/>
              </a:spcAft>
            </a:pPr>
            <a:r>
              <a:rPr lang="nb-NO" dirty="0"/>
              <a:t>12.50: Case </a:t>
            </a:r>
            <a:r>
              <a:rPr lang="nb-NO" dirty="0" err="1"/>
              <a:t>Cognite</a:t>
            </a:r>
            <a:r>
              <a:rPr lang="nb-NO" dirty="0"/>
              <a:t> – John Markus Lervik, Administrerende direktør i </a:t>
            </a:r>
            <a:r>
              <a:rPr lang="nb-NO" dirty="0" err="1"/>
              <a:t>Cognite</a:t>
            </a:r>
            <a:r>
              <a:rPr lang="nb-NO" dirty="0"/>
              <a:t> </a:t>
            </a:r>
          </a:p>
          <a:p>
            <a:pPr lvl="1">
              <a:spcAft>
                <a:spcPts val="600"/>
              </a:spcAft>
            </a:pPr>
            <a:r>
              <a:rPr lang="nb-NO" dirty="0"/>
              <a:t>13.10: Utfordringer for olje og gass på norsk sokkel - Bjørn Vidar Lerøen, </a:t>
            </a:r>
            <a:r>
              <a:rPr lang="nb-NO" dirty="0" smtClean="0"/>
              <a:t>Daglig </a:t>
            </a:r>
            <a:r>
              <a:rPr lang="nb-NO" dirty="0"/>
              <a:t>leder Lerøen Media og tidl. spes. </a:t>
            </a:r>
            <a:r>
              <a:rPr lang="nb-NO" dirty="0" err="1"/>
              <a:t>rådg</a:t>
            </a:r>
            <a:r>
              <a:rPr lang="nb-NO" dirty="0"/>
              <a:t>. Statoil og Norsk olje og gass </a:t>
            </a:r>
            <a:endParaRPr lang="nb-NO" dirty="0" smtClean="0"/>
          </a:p>
          <a:p>
            <a:pPr lvl="1">
              <a:spcAft>
                <a:spcPts val="600"/>
              </a:spcAft>
            </a:pPr>
            <a:r>
              <a:rPr lang="nb-NO" dirty="0" smtClean="0"/>
              <a:t>13.30</a:t>
            </a:r>
            <a:r>
              <a:rPr lang="nb-NO" dirty="0"/>
              <a:t>: </a:t>
            </a:r>
            <a:r>
              <a:rPr lang="nb-NO" dirty="0" smtClean="0"/>
              <a:t>Kommentarer:</a:t>
            </a:r>
          </a:p>
          <a:p>
            <a:pPr marL="457200" lvl="1" indent="0">
              <a:spcAft>
                <a:spcPts val="600"/>
              </a:spcAft>
              <a:buNone/>
            </a:pPr>
            <a:r>
              <a:rPr lang="nb-NO" dirty="0"/>
              <a:t>	</a:t>
            </a:r>
            <a:r>
              <a:rPr lang="nb-NO" dirty="0" smtClean="0"/>
              <a:t>Preben </a:t>
            </a:r>
            <a:r>
              <a:rPr lang="nb-NO" dirty="0"/>
              <a:t>Strøm, Daglig leder i Subsea </a:t>
            </a:r>
            <a:r>
              <a:rPr lang="nb-NO" dirty="0" smtClean="0"/>
              <a:t>Valley</a:t>
            </a:r>
          </a:p>
          <a:p>
            <a:pPr marL="457200" lvl="1" indent="0">
              <a:spcAft>
                <a:spcPts val="600"/>
              </a:spcAft>
              <a:buNone/>
            </a:pPr>
            <a:r>
              <a:rPr lang="nb-NO" dirty="0"/>
              <a:t>	</a:t>
            </a:r>
            <a:r>
              <a:rPr lang="nb-NO" dirty="0" smtClean="0"/>
              <a:t>Martin </a:t>
            </a:r>
            <a:r>
              <a:rPr lang="nb-NO" dirty="0"/>
              <a:t>S. Foss, Forskningsdirektør ved Institutt for Energiteknikk (IFE) </a:t>
            </a:r>
          </a:p>
          <a:p>
            <a:pPr lvl="1">
              <a:spcAft>
                <a:spcPts val="600"/>
              </a:spcAft>
            </a:pPr>
            <a:r>
              <a:rPr lang="nb-NO" dirty="0"/>
              <a:t>13.50: Diskusjon og spørsmål fra salen </a:t>
            </a:r>
          </a:p>
          <a:p>
            <a:pPr>
              <a:spcAft>
                <a:spcPts val="600"/>
              </a:spcAft>
            </a:pPr>
            <a:r>
              <a:rPr lang="nb-NO" dirty="0"/>
              <a:t>14.15 – 14.30 Kaffe </a:t>
            </a:r>
          </a:p>
          <a:p>
            <a:pPr>
              <a:spcAft>
                <a:spcPts val="600"/>
              </a:spcAft>
            </a:pPr>
            <a:r>
              <a:rPr lang="nb-NO" b="1" dirty="0"/>
              <a:t>Del II: Nye aktører/forretningsmodeller innen el og varme </a:t>
            </a:r>
          </a:p>
          <a:p>
            <a:pPr lvl="1">
              <a:spcAft>
                <a:spcPts val="600"/>
              </a:spcAft>
            </a:pPr>
            <a:r>
              <a:rPr lang="nb-NO" dirty="0"/>
              <a:t>14.30: Case Rock Energy – Thor Erik </a:t>
            </a:r>
            <a:r>
              <a:rPr lang="nb-NO" dirty="0" err="1"/>
              <a:t>Museæus</a:t>
            </a:r>
            <a:r>
              <a:rPr lang="nb-NO" dirty="0"/>
              <a:t>, Administrerende direktør i Rock Energy </a:t>
            </a:r>
          </a:p>
          <a:p>
            <a:pPr lvl="1">
              <a:spcAft>
                <a:spcPts val="600"/>
              </a:spcAft>
            </a:pPr>
            <a:r>
              <a:rPr lang="nb-NO" dirty="0"/>
              <a:t>14.50: Case </a:t>
            </a:r>
            <a:r>
              <a:rPr lang="nb-NO" dirty="0" err="1"/>
              <a:t>FUSen</a:t>
            </a:r>
            <a:r>
              <a:rPr lang="nb-NO" dirty="0"/>
              <a:t> Energi – Thor Christian Tuv, Daglig leder i </a:t>
            </a:r>
            <a:r>
              <a:rPr lang="nb-NO" dirty="0" err="1"/>
              <a:t>FUSen</a:t>
            </a:r>
            <a:r>
              <a:rPr lang="nb-NO" dirty="0"/>
              <a:t> </a:t>
            </a:r>
          </a:p>
          <a:p>
            <a:pPr lvl="1">
              <a:spcAft>
                <a:spcPts val="600"/>
              </a:spcAft>
            </a:pPr>
            <a:r>
              <a:rPr lang="nb-NO" dirty="0"/>
              <a:t>15.10: Kommentarer: </a:t>
            </a:r>
            <a:endParaRPr lang="nb-NO" dirty="0" smtClean="0"/>
          </a:p>
          <a:p>
            <a:pPr marL="457200" lvl="1" indent="0">
              <a:spcAft>
                <a:spcPts val="600"/>
              </a:spcAft>
              <a:buNone/>
            </a:pPr>
            <a:r>
              <a:rPr lang="nb-NO" dirty="0"/>
              <a:t>	</a:t>
            </a:r>
            <a:r>
              <a:rPr lang="nb-NO" dirty="0" smtClean="0"/>
              <a:t>Bente </a:t>
            </a:r>
            <a:r>
              <a:rPr lang="nb-NO" dirty="0"/>
              <a:t>Hagem, EVP for European </a:t>
            </a:r>
            <a:r>
              <a:rPr lang="nb-NO" dirty="0" err="1"/>
              <a:t>Affairs</a:t>
            </a:r>
            <a:r>
              <a:rPr lang="nb-NO" dirty="0"/>
              <a:t> i Statnett </a:t>
            </a:r>
            <a:endParaRPr lang="nb-NO" dirty="0" smtClean="0"/>
          </a:p>
          <a:p>
            <a:pPr marL="457200" lvl="1" indent="0">
              <a:spcAft>
                <a:spcPts val="600"/>
              </a:spcAft>
              <a:buNone/>
            </a:pPr>
            <a:r>
              <a:rPr lang="nb-NO" dirty="0"/>
              <a:t>	</a:t>
            </a:r>
            <a:r>
              <a:rPr lang="nb-NO" dirty="0" smtClean="0"/>
              <a:t>Henrik </a:t>
            </a:r>
            <a:r>
              <a:rPr lang="nb-NO" dirty="0"/>
              <a:t>Sætness, SVP for </a:t>
            </a:r>
            <a:r>
              <a:rPr lang="nb-NO" dirty="0" err="1"/>
              <a:t>Corporate</a:t>
            </a:r>
            <a:r>
              <a:rPr lang="nb-NO" dirty="0"/>
              <a:t> </a:t>
            </a:r>
            <a:r>
              <a:rPr lang="nb-NO" dirty="0" err="1"/>
              <a:t>Strategy</a:t>
            </a:r>
            <a:r>
              <a:rPr lang="nb-NO" dirty="0"/>
              <a:t> and Analysis i Statkraft </a:t>
            </a:r>
          </a:p>
          <a:p>
            <a:pPr lvl="1">
              <a:spcAft>
                <a:spcPts val="600"/>
              </a:spcAft>
            </a:pPr>
            <a:r>
              <a:rPr lang="nb-NO" dirty="0"/>
              <a:t>15:30 Diskusjon og spørsmål fra salen</a:t>
            </a:r>
          </a:p>
          <a:p>
            <a:endParaRPr lang="nb-NO"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272" y="2488300"/>
            <a:ext cx="2866528" cy="28665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554" y="5569701"/>
            <a:ext cx="1569340" cy="79115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9803" y="5569702"/>
            <a:ext cx="1247672" cy="791155"/>
          </a:xfrm>
          <a:prstGeom prst="rect">
            <a:avLst/>
          </a:prstGeom>
        </p:spPr>
      </p:pic>
    </p:spTree>
    <p:extLst>
      <p:ext uri="{BB962C8B-B14F-4D97-AF65-F5344CB8AC3E}">
        <p14:creationId xmlns:p14="http://schemas.microsoft.com/office/powerpoint/2010/main" val="3443684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288021" y="1604797"/>
            <a:ext cx="4619691" cy="357020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pPr>
            <a:r>
              <a:rPr lang="en-GB" sz="3200" b="1" dirty="0">
                <a:latin typeface="Times" pitchFamily="18" charset="0"/>
              </a:rPr>
              <a:t>Business solution optimization</a:t>
            </a:r>
          </a:p>
        </p:txBody>
      </p:sp>
      <p:sp>
        <p:nvSpPr>
          <p:cNvPr id="2" name="Title 1"/>
          <p:cNvSpPr>
            <a:spLocks noGrp="1"/>
          </p:cNvSpPr>
          <p:nvPr>
            <p:ph type="title"/>
          </p:nvPr>
        </p:nvSpPr>
        <p:spPr>
          <a:xfrm>
            <a:off x="1199456" y="356659"/>
            <a:ext cx="10058400" cy="1073931"/>
          </a:xfrm>
        </p:spPr>
        <p:txBody>
          <a:bodyPr>
            <a:normAutofit fontScale="90000"/>
          </a:bodyPr>
          <a:lstStyle/>
          <a:p>
            <a:pPr algn="ctr"/>
            <a:r>
              <a:rPr lang="en-GB" dirty="0" smtClean="0"/>
              <a:t>Value Optimization </a:t>
            </a:r>
            <a:br>
              <a:rPr lang="en-GB" dirty="0" smtClean="0"/>
            </a:br>
            <a:r>
              <a:rPr lang="en-GB" sz="3200" dirty="0"/>
              <a:t>Conceptual Framework</a:t>
            </a:r>
          </a:p>
        </p:txBody>
      </p:sp>
      <p:sp>
        <p:nvSpPr>
          <p:cNvPr id="4" name="Rectangle 3"/>
          <p:cNvSpPr/>
          <p:nvPr/>
        </p:nvSpPr>
        <p:spPr bwMode="auto">
          <a:xfrm>
            <a:off x="6480043" y="3332990"/>
            <a:ext cx="4224469" cy="1632181"/>
          </a:xfrm>
          <a:prstGeom prst="rect">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pPr>
            <a:r>
              <a:rPr lang="en-GB" sz="3200" b="1" dirty="0">
                <a:latin typeface="Times" pitchFamily="18" charset="0"/>
              </a:rPr>
              <a:t>Energy Technology solution optimization</a:t>
            </a:r>
          </a:p>
        </p:txBody>
      </p:sp>
      <p:sp>
        <p:nvSpPr>
          <p:cNvPr id="6" name="TextBox 5"/>
          <p:cNvSpPr txBox="1"/>
          <p:nvPr/>
        </p:nvSpPr>
        <p:spPr>
          <a:xfrm>
            <a:off x="1199456" y="1604797"/>
            <a:ext cx="4032448" cy="1938992"/>
          </a:xfrm>
          <a:prstGeom prst="rect">
            <a:avLst/>
          </a:prstGeom>
          <a:noFill/>
          <a:ln>
            <a:solidFill>
              <a:schemeClr val="tx1"/>
            </a:solidFill>
          </a:ln>
        </p:spPr>
        <p:txBody>
          <a:bodyPr wrap="square" rtlCol="0">
            <a:spAutoFit/>
          </a:bodyPr>
          <a:lstStyle/>
          <a:p>
            <a:pPr algn="ctr"/>
            <a:r>
              <a:rPr lang="en-GB" sz="2400" b="1" dirty="0"/>
              <a:t>Value added potential by</a:t>
            </a:r>
          </a:p>
          <a:p>
            <a:pPr algn="ctr"/>
            <a:r>
              <a:rPr lang="en-GB" sz="2400" b="1" dirty="0"/>
              <a:t>Business solution optimization</a:t>
            </a:r>
          </a:p>
          <a:p>
            <a:pPr marL="457189" indent="-457189">
              <a:buFont typeface="Arial" panose="020B0604020202020204" pitchFamily="34" charset="0"/>
              <a:buChar char="•"/>
            </a:pPr>
            <a:r>
              <a:rPr lang="en-GB" sz="2400" dirty="0"/>
              <a:t>Optimization performance on business conditions</a:t>
            </a:r>
          </a:p>
        </p:txBody>
      </p:sp>
      <p:sp>
        <p:nvSpPr>
          <p:cNvPr id="7" name="TextBox 6"/>
          <p:cNvSpPr txBox="1"/>
          <p:nvPr/>
        </p:nvSpPr>
        <p:spPr>
          <a:xfrm>
            <a:off x="1199459" y="5349213"/>
            <a:ext cx="9708253" cy="502766"/>
          </a:xfrm>
          <a:prstGeom prst="rect">
            <a:avLst/>
          </a:prstGeom>
          <a:solidFill>
            <a:schemeClr val="bg1">
              <a:lumMod val="85000"/>
            </a:schemeClr>
          </a:solidFill>
          <a:ln>
            <a:solidFill>
              <a:schemeClr val="accent2">
                <a:lumMod val="50000"/>
              </a:schemeClr>
            </a:solidFill>
          </a:ln>
        </p:spPr>
        <p:txBody>
          <a:bodyPr wrap="square" rtlCol="0">
            <a:spAutoFit/>
          </a:bodyPr>
          <a:lstStyle/>
          <a:p>
            <a:pPr algn="ctr"/>
            <a:r>
              <a:rPr lang="en-GB" sz="2667" dirty="0"/>
              <a:t>A commercial operational perspective</a:t>
            </a:r>
          </a:p>
        </p:txBody>
      </p:sp>
      <p:sp>
        <p:nvSpPr>
          <p:cNvPr id="3" name="Slide Number Placeholder 2"/>
          <p:cNvSpPr>
            <a:spLocks noGrp="1"/>
          </p:cNvSpPr>
          <p:nvPr>
            <p:ph type="sldNum" sz="quarter" idx="12"/>
          </p:nvPr>
        </p:nvSpPr>
        <p:spPr/>
        <p:txBody>
          <a:bodyPr/>
          <a:lstStyle/>
          <a:p>
            <a:pPr>
              <a:defRPr/>
            </a:pPr>
            <a:fld id="{8857A29C-1B4D-4189-A025-3F6A94D73404}" type="slidenum">
              <a:rPr lang="nb-NO" smtClean="0"/>
              <a:pPr>
                <a:defRPr/>
              </a:pPr>
              <a:t>2</a:t>
            </a:fld>
            <a:endParaRPr lang="nb-NO" sz="1867"/>
          </a:p>
        </p:txBody>
      </p:sp>
      <p:sp>
        <p:nvSpPr>
          <p:cNvPr id="8" name="TextBox 7"/>
          <p:cNvSpPr txBox="1"/>
          <p:nvPr/>
        </p:nvSpPr>
        <p:spPr>
          <a:xfrm>
            <a:off x="7248128" y="6117299"/>
            <a:ext cx="1407886" cy="420564"/>
          </a:xfrm>
          <a:prstGeom prst="rect">
            <a:avLst/>
          </a:prstGeom>
          <a:noFill/>
        </p:spPr>
        <p:txBody>
          <a:bodyPr wrap="none" rtlCol="0">
            <a:spAutoFit/>
          </a:bodyPr>
          <a:lstStyle/>
          <a:p>
            <a:r>
              <a:rPr lang="en-GB" sz="2133" b="1" dirty="0"/>
              <a:t>Jon Lereim</a:t>
            </a:r>
          </a:p>
        </p:txBody>
      </p:sp>
    </p:spTree>
    <p:extLst>
      <p:ext uri="{BB962C8B-B14F-4D97-AF65-F5344CB8AC3E}">
        <p14:creationId xmlns:p14="http://schemas.microsoft.com/office/powerpoint/2010/main" val="1053770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7328" y="68627"/>
            <a:ext cx="8448939" cy="1043728"/>
          </a:xfrm>
          <a:solidFill>
            <a:schemeClr val="bg1">
              <a:lumMod val="95000"/>
            </a:schemeClr>
          </a:solidFill>
          <a:ln w="38100">
            <a:solidFill>
              <a:schemeClr val="accent2">
                <a:lumMod val="75000"/>
              </a:schemeClr>
            </a:solidFill>
          </a:ln>
        </p:spPr>
        <p:txBody>
          <a:bodyPr/>
          <a:lstStyle/>
          <a:p>
            <a:pPr algn="ctr"/>
            <a:r>
              <a:rPr lang="en-GB" sz="3200" dirty="0"/>
              <a:t>Executive Master of Management in Energy</a:t>
            </a:r>
            <a:br>
              <a:rPr lang="en-GB" sz="3200" dirty="0"/>
            </a:br>
            <a:r>
              <a:rPr lang="en-GB" sz="2667" u="sng" dirty="0"/>
              <a:t>An industry focused approach</a:t>
            </a:r>
            <a:endParaRPr lang="en-GB" sz="2667" dirty="0"/>
          </a:p>
        </p:txBody>
      </p:sp>
      <p:pic>
        <p:nvPicPr>
          <p:cNvPr id="5" name="Picture 4"/>
          <p:cNvPicPr>
            <a:picLocks noChangeAspect="1"/>
          </p:cNvPicPr>
          <p:nvPr/>
        </p:nvPicPr>
        <p:blipFill>
          <a:blip r:embed="rId2"/>
          <a:stretch>
            <a:fillRect/>
          </a:stretch>
        </p:blipFill>
        <p:spPr>
          <a:xfrm>
            <a:off x="8496267" y="955802"/>
            <a:ext cx="3695733" cy="5161497"/>
          </a:xfrm>
          <a:prstGeom prst="rect">
            <a:avLst/>
          </a:prstGeom>
        </p:spPr>
      </p:pic>
      <p:pic>
        <p:nvPicPr>
          <p:cNvPr id="6" name="Picture 5"/>
          <p:cNvPicPr>
            <a:picLocks noChangeAspect="1"/>
          </p:cNvPicPr>
          <p:nvPr/>
        </p:nvPicPr>
        <p:blipFill>
          <a:blip r:embed="rId3"/>
          <a:stretch>
            <a:fillRect/>
          </a:stretch>
        </p:blipFill>
        <p:spPr>
          <a:xfrm>
            <a:off x="143338" y="1112355"/>
            <a:ext cx="6164881" cy="3468773"/>
          </a:xfrm>
          <a:prstGeom prst="rect">
            <a:avLst/>
          </a:prstGeom>
        </p:spPr>
      </p:pic>
      <p:sp>
        <p:nvSpPr>
          <p:cNvPr id="4" name="TextBox 3"/>
          <p:cNvSpPr txBox="1"/>
          <p:nvPr/>
        </p:nvSpPr>
        <p:spPr>
          <a:xfrm>
            <a:off x="3887756" y="2943523"/>
            <a:ext cx="3408434" cy="2308324"/>
          </a:xfrm>
          <a:prstGeom prst="rect">
            <a:avLst/>
          </a:prstGeom>
          <a:solidFill>
            <a:schemeClr val="bg1"/>
          </a:solidFill>
          <a:ln>
            <a:solidFill>
              <a:schemeClr val="accent2">
                <a:lumMod val="75000"/>
              </a:schemeClr>
            </a:solidFill>
          </a:ln>
        </p:spPr>
        <p:txBody>
          <a:bodyPr wrap="none" rtlCol="0">
            <a:spAutoFit/>
          </a:bodyPr>
          <a:lstStyle/>
          <a:p>
            <a:r>
              <a:rPr lang="en-GB" sz="2400" b="1" dirty="0"/>
              <a:t>Fossil &amp; renewables</a:t>
            </a:r>
          </a:p>
          <a:p>
            <a:r>
              <a:rPr lang="en-GB" sz="2400" b="1" dirty="0"/>
              <a:t>Upstream &amp; downstream</a:t>
            </a:r>
          </a:p>
          <a:p>
            <a:r>
              <a:rPr lang="en-GB" sz="2400" b="1" dirty="0"/>
              <a:t>Collaboration BI &amp; IFP</a:t>
            </a:r>
          </a:p>
          <a:p>
            <a:r>
              <a:rPr lang="en-GB" sz="2400" b="1" dirty="0"/>
              <a:t>Strategic alliance IFE</a:t>
            </a:r>
          </a:p>
          <a:p>
            <a:r>
              <a:rPr lang="en-GB" sz="2400" b="1" dirty="0"/>
              <a:t>Polytechnic approach</a:t>
            </a:r>
          </a:p>
          <a:p>
            <a:r>
              <a:rPr lang="en-GB" sz="2400" b="1" dirty="0"/>
              <a:t>Truly international</a:t>
            </a:r>
          </a:p>
        </p:txBody>
      </p:sp>
    </p:spTree>
    <p:extLst>
      <p:ext uri="{BB962C8B-B14F-4D97-AF65-F5344CB8AC3E}">
        <p14:creationId xmlns:p14="http://schemas.microsoft.com/office/powerpoint/2010/main" val="200145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3926" y="164637"/>
            <a:ext cx="6710237" cy="3168352"/>
          </a:xfrm>
          <a:prstGeom prst="rect">
            <a:avLst/>
          </a:prstGeom>
        </p:spPr>
      </p:pic>
      <p:pic>
        <p:nvPicPr>
          <p:cNvPr id="3" name="Picture 2"/>
          <p:cNvPicPr>
            <a:picLocks noChangeAspect="1"/>
          </p:cNvPicPr>
          <p:nvPr/>
        </p:nvPicPr>
        <p:blipFill>
          <a:blip r:embed="rId3"/>
          <a:stretch>
            <a:fillRect/>
          </a:stretch>
        </p:blipFill>
        <p:spPr>
          <a:xfrm>
            <a:off x="5519936" y="3429000"/>
            <a:ext cx="6491155" cy="3264363"/>
          </a:xfrm>
          <a:prstGeom prst="rect">
            <a:avLst/>
          </a:prstGeom>
        </p:spPr>
      </p:pic>
      <p:sp>
        <p:nvSpPr>
          <p:cNvPr id="4" name="TextBox 3"/>
          <p:cNvSpPr txBox="1"/>
          <p:nvPr/>
        </p:nvSpPr>
        <p:spPr>
          <a:xfrm>
            <a:off x="527382" y="356659"/>
            <a:ext cx="2691506" cy="1200329"/>
          </a:xfrm>
          <a:prstGeom prst="rect">
            <a:avLst/>
          </a:prstGeom>
          <a:noFill/>
        </p:spPr>
        <p:txBody>
          <a:bodyPr wrap="none" rtlCol="0">
            <a:spAutoFit/>
          </a:bodyPr>
          <a:lstStyle/>
          <a:p>
            <a:r>
              <a:rPr lang="nb-NO" sz="2400" dirty="0"/>
              <a:t>The Rise and Fall of </a:t>
            </a:r>
          </a:p>
          <a:p>
            <a:r>
              <a:rPr lang="nb-NO" sz="2400" dirty="0" err="1"/>
              <a:t>Conventional</a:t>
            </a:r>
            <a:r>
              <a:rPr lang="nb-NO" sz="2400" dirty="0"/>
              <a:t> Power</a:t>
            </a:r>
          </a:p>
          <a:p>
            <a:r>
              <a:rPr lang="nb-NO" sz="2400" dirty="0"/>
              <a:t>In </a:t>
            </a:r>
            <a:r>
              <a:rPr lang="nb-NO" sz="2400" dirty="0" err="1"/>
              <a:t>the</a:t>
            </a:r>
            <a:r>
              <a:rPr lang="nb-NO" sz="2400" dirty="0"/>
              <a:t> 21st Century</a:t>
            </a:r>
          </a:p>
        </p:txBody>
      </p:sp>
      <p:pic>
        <p:nvPicPr>
          <p:cNvPr id="5" name="Picture 4"/>
          <p:cNvPicPr>
            <a:picLocks noChangeAspect="1"/>
          </p:cNvPicPr>
          <p:nvPr/>
        </p:nvPicPr>
        <p:blipFill>
          <a:blip r:embed="rId4"/>
          <a:stretch>
            <a:fillRect/>
          </a:stretch>
        </p:blipFill>
        <p:spPr>
          <a:xfrm>
            <a:off x="623392" y="1902296"/>
            <a:ext cx="3808827" cy="1222235"/>
          </a:xfrm>
          <a:prstGeom prst="rect">
            <a:avLst/>
          </a:prstGeom>
        </p:spPr>
      </p:pic>
      <p:sp>
        <p:nvSpPr>
          <p:cNvPr id="7" name="Rectangle 6"/>
          <p:cNvSpPr/>
          <p:nvPr/>
        </p:nvSpPr>
        <p:spPr>
          <a:xfrm>
            <a:off x="-48683" y="3140968"/>
            <a:ext cx="5472608" cy="3108543"/>
          </a:xfrm>
          <a:prstGeom prst="rect">
            <a:avLst/>
          </a:prstGeom>
        </p:spPr>
        <p:txBody>
          <a:bodyPr wrap="square">
            <a:spAutoFit/>
          </a:bodyPr>
          <a:lstStyle/>
          <a:p>
            <a:r>
              <a:rPr lang="en-US" sz="1400" dirty="0">
                <a:solidFill>
                  <a:srgbClr val="DE3A6B"/>
                </a:solidFill>
                <a:latin typeface="DIN Next LT W04 UltraLight"/>
              </a:rPr>
              <a:t>Two energy worlds</a:t>
            </a:r>
          </a:p>
          <a:p>
            <a:r>
              <a:rPr lang="en-US" sz="1400" dirty="0"/>
              <a:t>The energy landscape has shifted. Changing customer behavior, new technology, and increasingly global markets are creating two distinct energy worlds. The classic energy world has the indispensable task of ensuring supply security. Alongside it is emerging the new world of distributed energy solutions.</a:t>
            </a:r>
          </a:p>
          <a:p>
            <a:r>
              <a:rPr lang="en-US" sz="1400" dirty="0" err="1"/>
              <a:t>Uniper’s</a:t>
            </a:r>
            <a:r>
              <a:rPr lang="en-US" sz="1400" dirty="0"/>
              <a:t> portfolio combines large-scale power generation and the effective management of global and regional energy supply chains.</a:t>
            </a:r>
          </a:p>
          <a:p>
            <a:r>
              <a:rPr lang="en-US" sz="1400" dirty="0"/>
              <a:t>E.ON, our former parent company, will focus on the new energy world with renewables, distribution networks, and customer solutions.</a:t>
            </a:r>
          </a:p>
          <a:p>
            <a:r>
              <a:rPr lang="en-US" sz="1400" dirty="0"/>
              <a:t>Both worlds require distinctive business models and capabilities.</a:t>
            </a:r>
          </a:p>
          <a:p>
            <a:r>
              <a:rPr lang="en-US" sz="1400" dirty="0"/>
              <a:t>Both worlds present challenges and opportunities.</a:t>
            </a:r>
          </a:p>
          <a:p>
            <a:r>
              <a:rPr lang="en-US" sz="1400" dirty="0"/>
              <a:t>Both worlds are needed to meet the world’s energy needs in the decades ahead.</a:t>
            </a:r>
          </a:p>
        </p:txBody>
      </p:sp>
    </p:spTree>
    <p:extLst>
      <p:ext uri="{BB962C8B-B14F-4D97-AF65-F5344CB8AC3E}">
        <p14:creationId xmlns:p14="http://schemas.microsoft.com/office/powerpoint/2010/main" val="382341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7008619" y="2497542"/>
            <a:ext cx="3552395" cy="278430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nb-NO" sz="3200">
              <a:latin typeface="Times" pitchFamily="18" charset="0"/>
            </a:endParaRPr>
          </a:p>
        </p:txBody>
      </p:sp>
      <p:sp>
        <p:nvSpPr>
          <p:cNvPr id="4" name="Oval 3"/>
          <p:cNvSpPr/>
          <p:nvPr/>
        </p:nvSpPr>
        <p:spPr bwMode="auto">
          <a:xfrm>
            <a:off x="7008619" y="577328"/>
            <a:ext cx="3456384" cy="2688299"/>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nb-NO" sz="3200" dirty="0">
              <a:latin typeface="Times" pitchFamily="18" charset="0"/>
            </a:endParaRPr>
          </a:p>
        </p:txBody>
      </p:sp>
      <p:sp>
        <p:nvSpPr>
          <p:cNvPr id="5" name="TextBox 4"/>
          <p:cNvSpPr txBox="1"/>
          <p:nvPr/>
        </p:nvSpPr>
        <p:spPr>
          <a:xfrm>
            <a:off x="7456271" y="145281"/>
            <a:ext cx="2880320" cy="420564"/>
          </a:xfrm>
          <a:prstGeom prst="rect">
            <a:avLst/>
          </a:prstGeom>
          <a:noFill/>
        </p:spPr>
        <p:txBody>
          <a:bodyPr wrap="square" rtlCol="0">
            <a:spAutoFit/>
          </a:bodyPr>
          <a:lstStyle/>
          <a:p>
            <a:r>
              <a:rPr lang="nb-NO" sz="2133" b="1" dirty="0" err="1">
                <a:solidFill>
                  <a:srgbClr val="00B050"/>
                </a:solidFill>
              </a:rPr>
              <a:t>Distrib</a:t>
            </a:r>
            <a:r>
              <a:rPr lang="nb-NO" sz="2133" b="1" dirty="0">
                <a:solidFill>
                  <a:srgbClr val="00B050"/>
                </a:solidFill>
              </a:rPr>
              <a:t>. Energy Res</a:t>
            </a:r>
          </a:p>
        </p:txBody>
      </p:sp>
      <p:sp>
        <p:nvSpPr>
          <p:cNvPr id="7" name="TextBox 6"/>
          <p:cNvSpPr txBox="1"/>
          <p:nvPr/>
        </p:nvSpPr>
        <p:spPr>
          <a:xfrm>
            <a:off x="7584683" y="5260646"/>
            <a:ext cx="2880320" cy="420564"/>
          </a:xfrm>
          <a:prstGeom prst="rect">
            <a:avLst/>
          </a:prstGeom>
          <a:noFill/>
        </p:spPr>
        <p:txBody>
          <a:bodyPr wrap="square" rtlCol="0">
            <a:spAutoFit/>
          </a:bodyPr>
          <a:lstStyle/>
          <a:p>
            <a:r>
              <a:rPr lang="nb-NO" sz="2133" b="1" dirty="0">
                <a:solidFill>
                  <a:schemeClr val="accent5">
                    <a:lumMod val="75000"/>
                  </a:schemeClr>
                </a:solidFill>
              </a:rPr>
              <a:t>Central. Energy Res</a:t>
            </a:r>
          </a:p>
        </p:txBody>
      </p:sp>
      <p:sp>
        <p:nvSpPr>
          <p:cNvPr id="8" name="TextBox 7"/>
          <p:cNvSpPr txBox="1"/>
          <p:nvPr/>
        </p:nvSpPr>
        <p:spPr>
          <a:xfrm>
            <a:off x="8035763" y="932723"/>
            <a:ext cx="1542474" cy="523220"/>
          </a:xfrm>
          <a:prstGeom prst="rect">
            <a:avLst/>
          </a:prstGeom>
          <a:noFill/>
        </p:spPr>
        <p:txBody>
          <a:bodyPr wrap="none" rtlCol="0">
            <a:spAutoFit/>
          </a:bodyPr>
          <a:lstStyle/>
          <a:p>
            <a:r>
              <a:rPr lang="nb-NO" sz="1400" dirty="0" err="1"/>
              <a:t>Demand</a:t>
            </a:r>
            <a:r>
              <a:rPr lang="nb-NO" sz="1400" dirty="0"/>
              <a:t> </a:t>
            </a:r>
            <a:r>
              <a:rPr lang="nb-NO" sz="1400" dirty="0" err="1"/>
              <a:t>Response</a:t>
            </a:r>
            <a:endParaRPr lang="nb-NO" sz="1400" dirty="0"/>
          </a:p>
          <a:p>
            <a:r>
              <a:rPr lang="nb-NO" sz="1400" dirty="0"/>
              <a:t>Electric </a:t>
            </a:r>
            <a:r>
              <a:rPr lang="nb-NO" sz="1400" dirty="0" err="1"/>
              <a:t>Vehicles</a:t>
            </a:r>
            <a:endParaRPr lang="nb-NO" sz="1400" dirty="0"/>
          </a:p>
        </p:txBody>
      </p:sp>
      <p:sp>
        <p:nvSpPr>
          <p:cNvPr id="9" name="TextBox 8"/>
          <p:cNvSpPr txBox="1"/>
          <p:nvPr/>
        </p:nvSpPr>
        <p:spPr>
          <a:xfrm>
            <a:off x="7389922" y="3520364"/>
            <a:ext cx="1644937" cy="338554"/>
          </a:xfrm>
          <a:prstGeom prst="rect">
            <a:avLst/>
          </a:prstGeom>
          <a:noFill/>
        </p:spPr>
        <p:txBody>
          <a:bodyPr wrap="none" rtlCol="0">
            <a:spAutoFit/>
          </a:bodyPr>
          <a:lstStyle/>
          <a:p>
            <a:r>
              <a:rPr lang="nb-NO" sz="1600" b="1" dirty="0"/>
              <a:t>Non-Intermittent</a:t>
            </a:r>
          </a:p>
        </p:txBody>
      </p:sp>
      <p:sp>
        <p:nvSpPr>
          <p:cNvPr id="10" name="TextBox 9"/>
          <p:cNvSpPr txBox="1"/>
          <p:nvPr/>
        </p:nvSpPr>
        <p:spPr>
          <a:xfrm>
            <a:off x="6963447" y="1646608"/>
            <a:ext cx="1715021" cy="769634"/>
          </a:xfrm>
          <a:prstGeom prst="rect">
            <a:avLst/>
          </a:prstGeom>
          <a:noFill/>
        </p:spPr>
        <p:txBody>
          <a:bodyPr wrap="none" rtlCol="0">
            <a:spAutoFit/>
          </a:bodyPr>
          <a:lstStyle/>
          <a:p>
            <a:r>
              <a:rPr lang="nb-NO" sz="1467" dirty="0"/>
              <a:t>Small </a:t>
            </a:r>
            <a:r>
              <a:rPr lang="nb-NO" sz="1467" dirty="0" err="1"/>
              <a:t>Scale</a:t>
            </a:r>
            <a:r>
              <a:rPr lang="nb-NO" sz="1467" dirty="0"/>
              <a:t> Storage</a:t>
            </a:r>
          </a:p>
          <a:p>
            <a:r>
              <a:rPr lang="nb-NO" sz="1467" dirty="0"/>
              <a:t>Micro-</a:t>
            </a:r>
            <a:r>
              <a:rPr lang="nb-NO" sz="1467" dirty="0" err="1"/>
              <a:t>Cogeneration</a:t>
            </a:r>
            <a:endParaRPr lang="nb-NO" sz="1467" dirty="0"/>
          </a:p>
          <a:p>
            <a:r>
              <a:rPr lang="nb-NO" sz="1467" dirty="0"/>
              <a:t>Micro-</a:t>
            </a:r>
            <a:r>
              <a:rPr lang="nb-NO" sz="1467" dirty="0" err="1"/>
              <a:t>Turbines</a:t>
            </a:r>
            <a:endParaRPr lang="nb-NO" sz="1467" dirty="0"/>
          </a:p>
        </p:txBody>
      </p:sp>
      <p:sp>
        <p:nvSpPr>
          <p:cNvPr id="12" name="TextBox 11"/>
          <p:cNvSpPr txBox="1"/>
          <p:nvPr/>
        </p:nvSpPr>
        <p:spPr>
          <a:xfrm>
            <a:off x="7680693" y="2564905"/>
            <a:ext cx="1274708" cy="543867"/>
          </a:xfrm>
          <a:prstGeom prst="rect">
            <a:avLst/>
          </a:prstGeom>
          <a:noFill/>
        </p:spPr>
        <p:txBody>
          <a:bodyPr wrap="none" rtlCol="0">
            <a:spAutoFit/>
          </a:bodyPr>
          <a:lstStyle/>
          <a:p>
            <a:r>
              <a:rPr lang="nb-NO" sz="1467" dirty="0"/>
              <a:t>Small </a:t>
            </a:r>
            <a:r>
              <a:rPr lang="nb-NO" sz="1467" dirty="0" err="1"/>
              <a:t>Biomass</a:t>
            </a:r>
            <a:endParaRPr lang="nb-NO" sz="1467" dirty="0"/>
          </a:p>
          <a:p>
            <a:r>
              <a:rPr lang="nb-NO" sz="1467" dirty="0"/>
              <a:t>Small Hydro</a:t>
            </a:r>
          </a:p>
        </p:txBody>
      </p:sp>
      <p:sp>
        <p:nvSpPr>
          <p:cNvPr id="13" name="TextBox 12"/>
          <p:cNvSpPr txBox="1"/>
          <p:nvPr/>
        </p:nvSpPr>
        <p:spPr>
          <a:xfrm>
            <a:off x="8727691" y="2276872"/>
            <a:ext cx="1322991" cy="338554"/>
          </a:xfrm>
          <a:prstGeom prst="rect">
            <a:avLst/>
          </a:prstGeom>
          <a:noFill/>
        </p:spPr>
        <p:txBody>
          <a:bodyPr wrap="none" rtlCol="0">
            <a:spAutoFit/>
          </a:bodyPr>
          <a:lstStyle/>
          <a:p>
            <a:r>
              <a:rPr lang="nb-NO" sz="1600" dirty="0" err="1"/>
              <a:t>Rooftop</a:t>
            </a:r>
            <a:r>
              <a:rPr lang="nb-NO" sz="1600" dirty="0"/>
              <a:t> Solar</a:t>
            </a:r>
          </a:p>
        </p:txBody>
      </p:sp>
      <p:sp>
        <p:nvSpPr>
          <p:cNvPr id="14" name="TextBox 13"/>
          <p:cNvSpPr txBox="1"/>
          <p:nvPr/>
        </p:nvSpPr>
        <p:spPr>
          <a:xfrm>
            <a:off x="9277831" y="3540463"/>
            <a:ext cx="1226554" cy="338554"/>
          </a:xfrm>
          <a:prstGeom prst="rect">
            <a:avLst/>
          </a:prstGeom>
          <a:noFill/>
        </p:spPr>
        <p:txBody>
          <a:bodyPr wrap="none" rtlCol="0">
            <a:spAutoFit/>
          </a:bodyPr>
          <a:lstStyle/>
          <a:p>
            <a:r>
              <a:rPr lang="nb-NO" sz="1600" b="1" dirty="0"/>
              <a:t>Intermittent</a:t>
            </a:r>
          </a:p>
        </p:txBody>
      </p:sp>
      <p:sp>
        <p:nvSpPr>
          <p:cNvPr id="15" name="TextBox 14"/>
          <p:cNvSpPr txBox="1"/>
          <p:nvPr/>
        </p:nvSpPr>
        <p:spPr>
          <a:xfrm>
            <a:off x="7389922" y="3766877"/>
            <a:ext cx="1224310" cy="1169551"/>
          </a:xfrm>
          <a:prstGeom prst="rect">
            <a:avLst/>
          </a:prstGeom>
          <a:noFill/>
        </p:spPr>
        <p:txBody>
          <a:bodyPr wrap="none" rtlCol="0">
            <a:spAutoFit/>
          </a:bodyPr>
          <a:lstStyle/>
          <a:p>
            <a:r>
              <a:rPr lang="nb-NO" sz="1400" dirty="0"/>
              <a:t>Nuclear</a:t>
            </a:r>
          </a:p>
          <a:p>
            <a:r>
              <a:rPr lang="nb-NO" sz="1400" dirty="0"/>
              <a:t>Gas</a:t>
            </a:r>
          </a:p>
          <a:p>
            <a:r>
              <a:rPr lang="nb-NO" sz="1400" dirty="0" err="1"/>
              <a:t>Coal</a:t>
            </a:r>
            <a:endParaRPr lang="nb-NO" sz="1400" dirty="0"/>
          </a:p>
          <a:p>
            <a:r>
              <a:rPr lang="nb-NO" sz="1400" dirty="0"/>
              <a:t>Large </a:t>
            </a:r>
            <a:r>
              <a:rPr lang="nb-NO" sz="1400" dirty="0" err="1"/>
              <a:t>Biomass</a:t>
            </a:r>
            <a:endParaRPr lang="nb-NO" sz="1400" dirty="0"/>
          </a:p>
          <a:p>
            <a:r>
              <a:rPr lang="nb-NO" sz="1400" dirty="0"/>
              <a:t>Large Hydro</a:t>
            </a:r>
          </a:p>
        </p:txBody>
      </p:sp>
      <p:sp>
        <p:nvSpPr>
          <p:cNvPr id="16" name="TextBox 15"/>
          <p:cNvSpPr txBox="1"/>
          <p:nvPr/>
        </p:nvSpPr>
        <p:spPr>
          <a:xfrm>
            <a:off x="9265967" y="3889696"/>
            <a:ext cx="1221809" cy="523220"/>
          </a:xfrm>
          <a:prstGeom prst="rect">
            <a:avLst/>
          </a:prstGeom>
          <a:noFill/>
        </p:spPr>
        <p:txBody>
          <a:bodyPr wrap="none" rtlCol="0">
            <a:spAutoFit/>
          </a:bodyPr>
          <a:lstStyle/>
          <a:p>
            <a:r>
              <a:rPr lang="nb-NO" sz="1400" dirty="0"/>
              <a:t>Large Solar PV</a:t>
            </a:r>
          </a:p>
          <a:p>
            <a:r>
              <a:rPr lang="nb-NO" sz="1400" dirty="0"/>
              <a:t>Wind Farms</a:t>
            </a:r>
          </a:p>
        </p:txBody>
      </p:sp>
      <p:sp>
        <p:nvSpPr>
          <p:cNvPr id="2" name="TextBox 1"/>
          <p:cNvSpPr txBox="1"/>
          <p:nvPr/>
        </p:nvSpPr>
        <p:spPr>
          <a:xfrm rot="10800000">
            <a:off x="5305235" y="1022556"/>
            <a:ext cx="471989" cy="3570145"/>
          </a:xfrm>
          <a:prstGeom prst="rect">
            <a:avLst/>
          </a:prstGeom>
          <a:noFill/>
        </p:spPr>
        <p:txBody>
          <a:bodyPr vert="eaVert" wrap="none" rtlCol="0">
            <a:spAutoFit/>
          </a:bodyPr>
          <a:lstStyle/>
          <a:p>
            <a:r>
              <a:rPr lang="nb-NO" sz="1867" dirty="0"/>
              <a:t>ICT Integration </a:t>
            </a:r>
            <a:r>
              <a:rPr lang="nb-NO" sz="1867" dirty="0" err="1"/>
              <a:t>Across</a:t>
            </a:r>
            <a:r>
              <a:rPr lang="nb-NO" sz="1867" dirty="0"/>
              <a:t> Technologies </a:t>
            </a:r>
          </a:p>
        </p:txBody>
      </p:sp>
      <p:sp>
        <p:nvSpPr>
          <p:cNvPr id="17" name="TextBox 16"/>
          <p:cNvSpPr txBox="1"/>
          <p:nvPr/>
        </p:nvSpPr>
        <p:spPr>
          <a:xfrm rot="10800000">
            <a:off x="6030736" y="735911"/>
            <a:ext cx="471989" cy="4232505"/>
          </a:xfrm>
          <a:prstGeom prst="rect">
            <a:avLst/>
          </a:prstGeom>
          <a:noFill/>
        </p:spPr>
        <p:txBody>
          <a:bodyPr vert="eaVert" wrap="none" rtlCol="0">
            <a:spAutoFit/>
          </a:bodyPr>
          <a:lstStyle/>
          <a:p>
            <a:r>
              <a:rPr lang="nb-NO" sz="1867" dirty="0"/>
              <a:t>Grid Systems </a:t>
            </a:r>
            <a:r>
              <a:rPr lang="nb-NO" sz="1867" dirty="0" err="1"/>
              <a:t>Interconnecting</a:t>
            </a:r>
            <a:r>
              <a:rPr lang="nb-NO" sz="1867" dirty="0"/>
              <a:t> Technologies</a:t>
            </a:r>
          </a:p>
        </p:txBody>
      </p:sp>
      <p:sp>
        <p:nvSpPr>
          <p:cNvPr id="18" name="TextBox 17"/>
          <p:cNvSpPr txBox="1"/>
          <p:nvPr/>
        </p:nvSpPr>
        <p:spPr>
          <a:xfrm rot="10800000">
            <a:off x="4444624" y="692547"/>
            <a:ext cx="471989" cy="4388189"/>
          </a:xfrm>
          <a:prstGeom prst="rect">
            <a:avLst/>
          </a:prstGeom>
          <a:noFill/>
        </p:spPr>
        <p:txBody>
          <a:bodyPr vert="eaVert" wrap="none" rtlCol="0">
            <a:spAutoFit/>
          </a:bodyPr>
          <a:lstStyle/>
          <a:p>
            <a:r>
              <a:rPr lang="nb-NO" sz="1867" dirty="0"/>
              <a:t>Markets and </a:t>
            </a:r>
            <a:r>
              <a:rPr lang="nb-NO" sz="1867" dirty="0" err="1"/>
              <a:t>Incentives</a:t>
            </a:r>
            <a:r>
              <a:rPr lang="nb-NO" sz="1867" dirty="0"/>
              <a:t> </a:t>
            </a:r>
            <a:r>
              <a:rPr lang="nb-NO" sz="1867" dirty="0" err="1"/>
              <a:t>Across</a:t>
            </a:r>
            <a:r>
              <a:rPr lang="nb-NO" sz="1867" dirty="0"/>
              <a:t> Technologies </a:t>
            </a:r>
          </a:p>
        </p:txBody>
      </p:sp>
      <p:cxnSp>
        <p:nvCxnSpPr>
          <p:cNvPr id="11" name="Straight Connector 10"/>
          <p:cNvCxnSpPr/>
          <p:nvPr/>
        </p:nvCxnSpPr>
        <p:spPr bwMode="auto">
          <a:xfrm>
            <a:off x="6671244" y="695887"/>
            <a:ext cx="0" cy="4564759"/>
          </a:xfrm>
          <a:prstGeom prst="line">
            <a:avLst/>
          </a:prstGeom>
          <a:solidFill>
            <a:schemeClr val="accent1"/>
          </a:solidFill>
          <a:ln w="57150" cap="flat" cmpd="sng" algn="ctr">
            <a:solidFill>
              <a:srgbClr val="FFC000"/>
            </a:solidFill>
            <a:prstDash val="solid"/>
            <a:round/>
            <a:headEnd type="triangle" w="med" len="med"/>
            <a:tailEnd type="triangle" w="med" len="med"/>
          </a:ln>
          <a:effectLst/>
        </p:spPr>
      </p:cxnSp>
      <p:cxnSp>
        <p:nvCxnSpPr>
          <p:cNvPr id="19" name="Straight Connector 18"/>
          <p:cNvCxnSpPr/>
          <p:nvPr/>
        </p:nvCxnSpPr>
        <p:spPr bwMode="auto">
          <a:xfrm>
            <a:off x="5800608" y="688445"/>
            <a:ext cx="0" cy="4564759"/>
          </a:xfrm>
          <a:prstGeom prst="line">
            <a:avLst/>
          </a:prstGeom>
          <a:solidFill>
            <a:schemeClr val="accent1"/>
          </a:solidFill>
          <a:ln w="28575" cap="flat" cmpd="sng" algn="ctr">
            <a:solidFill>
              <a:srgbClr val="FF0000"/>
            </a:solidFill>
            <a:prstDash val="lgDash"/>
            <a:round/>
            <a:headEnd type="triangle" w="med" len="med"/>
            <a:tailEnd type="triangle" w="med" len="med"/>
          </a:ln>
          <a:effectLst/>
        </p:spPr>
      </p:cxnSp>
      <p:cxnSp>
        <p:nvCxnSpPr>
          <p:cNvPr id="20" name="Straight Connector 19"/>
          <p:cNvCxnSpPr/>
          <p:nvPr/>
        </p:nvCxnSpPr>
        <p:spPr bwMode="auto">
          <a:xfrm>
            <a:off x="5039883" y="688445"/>
            <a:ext cx="0" cy="4564759"/>
          </a:xfrm>
          <a:prstGeom prst="line">
            <a:avLst/>
          </a:prstGeom>
          <a:solidFill>
            <a:schemeClr val="accent1"/>
          </a:solidFill>
          <a:ln w="28575" cap="flat" cmpd="sng" algn="ctr">
            <a:solidFill>
              <a:srgbClr val="00B0F0"/>
            </a:solidFill>
            <a:prstDash val="sysDash"/>
            <a:round/>
            <a:headEnd type="triangle" w="med" len="med"/>
            <a:tailEnd type="triangle" w="med" len="med"/>
          </a:ln>
          <a:effectLst/>
        </p:spPr>
      </p:cxnSp>
      <p:sp>
        <p:nvSpPr>
          <p:cNvPr id="23" name="TextBox 22"/>
          <p:cNvSpPr txBox="1"/>
          <p:nvPr/>
        </p:nvSpPr>
        <p:spPr>
          <a:xfrm rot="16200000">
            <a:off x="728654" y="-5062"/>
            <a:ext cx="2729080" cy="2890343"/>
          </a:xfrm>
          <a:prstGeom prst="rect">
            <a:avLst/>
          </a:prstGeom>
          <a:noFill/>
        </p:spPr>
        <p:txBody>
          <a:bodyPr vert="eaVert" wrap="none" rtlCol="0">
            <a:spAutoFit/>
          </a:bodyPr>
          <a:lstStyle/>
          <a:p>
            <a:r>
              <a:rPr lang="nb-NO" sz="2400" i="1" dirty="0"/>
              <a:t>INTERFACES BETWEEN</a:t>
            </a:r>
          </a:p>
          <a:p>
            <a:r>
              <a:rPr lang="nb-NO" sz="2400" i="1" dirty="0"/>
              <a:t>DISTRIBUTED AND </a:t>
            </a:r>
          </a:p>
          <a:p>
            <a:r>
              <a:rPr lang="nb-NO" sz="2400" i="1" dirty="0"/>
              <a:t>CENTRALIZED</a:t>
            </a:r>
          </a:p>
          <a:p>
            <a:r>
              <a:rPr lang="nb-NO" sz="2400" i="1" dirty="0"/>
              <a:t>TECHNOLOGIES</a:t>
            </a:r>
          </a:p>
          <a:p>
            <a:endParaRPr lang="nb-NO" sz="1867" i="1" dirty="0"/>
          </a:p>
          <a:p>
            <a:r>
              <a:rPr lang="nb-NO" sz="1867" i="1" dirty="0"/>
              <a:t>Atle Midttun</a:t>
            </a:r>
          </a:p>
          <a:p>
            <a:r>
              <a:rPr lang="nb-NO" sz="1333" dirty="0" err="1"/>
              <a:t>Adapted</a:t>
            </a:r>
            <a:r>
              <a:rPr lang="nb-NO" sz="1333" dirty="0"/>
              <a:t> from MIT (2006)</a:t>
            </a:r>
          </a:p>
          <a:p>
            <a:endParaRPr lang="nb-NO" sz="1867" i="1" dirty="0"/>
          </a:p>
        </p:txBody>
      </p:sp>
      <p:sp>
        <p:nvSpPr>
          <p:cNvPr id="21" name="TextBox 20"/>
          <p:cNvSpPr txBox="1"/>
          <p:nvPr/>
        </p:nvSpPr>
        <p:spPr>
          <a:xfrm>
            <a:off x="447998" y="5015111"/>
            <a:ext cx="1354858" cy="502958"/>
          </a:xfrm>
          <a:prstGeom prst="rect">
            <a:avLst/>
          </a:prstGeom>
          <a:noFill/>
        </p:spPr>
        <p:txBody>
          <a:bodyPr wrap="none" rtlCol="0">
            <a:spAutoFit/>
          </a:bodyPr>
          <a:lstStyle/>
          <a:p>
            <a:r>
              <a:rPr lang="nb-NO" sz="667" dirty="0"/>
              <a:t>MIT (2016):</a:t>
            </a:r>
          </a:p>
          <a:p>
            <a:r>
              <a:rPr lang="nb-NO" sz="667" dirty="0"/>
              <a:t>UTILITY OF THE FUTURE</a:t>
            </a:r>
          </a:p>
          <a:p>
            <a:r>
              <a:rPr lang="nb-NO" sz="667" dirty="0"/>
              <a:t>An MIT Energy Initiative </a:t>
            </a:r>
            <a:r>
              <a:rPr lang="nb-NO" sz="667" dirty="0" err="1"/>
              <a:t>response</a:t>
            </a:r>
            <a:endParaRPr lang="nb-NO" sz="667" dirty="0"/>
          </a:p>
          <a:p>
            <a:r>
              <a:rPr lang="en-US" sz="667" dirty="0"/>
              <a:t>to an industry in transition</a:t>
            </a:r>
            <a:endParaRPr lang="nb-NO" sz="667" dirty="0"/>
          </a:p>
        </p:txBody>
      </p:sp>
    </p:spTree>
    <p:extLst>
      <p:ext uri="{BB962C8B-B14F-4D97-AF65-F5344CB8AC3E}">
        <p14:creationId xmlns:p14="http://schemas.microsoft.com/office/powerpoint/2010/main" val="2689290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355</Words>
  <Application>Microsoft Office PowerPoint</Application>
  <PresentationFormat>Widescreen</PresentationFormat>
  <Paragraphs>76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DIN Next LT W04 UltraLight</vt:lpstr>
      <vt:lpstr>Times</vt:lpstr>
      <vt:lpstr>Office Theme</vt:lpstr>
      <vt:lpstr>Program – Nye aktører og forretningsmodeller i petroleum og el</vt:lpstr>
      <vt:lpstr>Value Optimization  Conceptual Framework</vt:lpstr>
      <vt:lpstr>Executive Master of Management in Energy An industry focused approach</vt:lpstr>
      <vt:lpstr>PowerPoint Presentation</vt:lpstr>
      <vt:lpstr>PowerPoint Presentation</vt:lpstr>
    </vt:vector>
  </TitlesOfParts>
  <Company>BI Norwegian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 Nye aktører og forretningsmodeller i petroleum og el</dc:title>
  <dc:creator>Næss, Knut Myrum</dc:creator>
  <cp:lastModifiedBy>Næss, Knut Myrum</cp:lastModifiedBy>
  <cp:revision>6</cp:revision>
  <dcterms:created xsi:type="dcterms:W3CDTF">2018-01-15T08:15:38Z</dcterms:created>
  <dcterms:modified xsi:type="dcterms:W3CDTF">2018-01-17T15:26:05Z</dcterms:modified>
</cp:coreProperties>
</file>